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13"/>
  </p:notesMasterIdLst>
  <p:handoutMasterIdLst>
    <p:handoutMasterId r:id="rId14"/>
  </p:handoutMasterIdLst>
  <p:sldIdLst>
    <p:sldId id="337" r:id="rId3"/>
    <p:sldId id="349" r:id="rId4"/>
    <p:sldId id="344" r:id="rId5"/>
    <p:sldId id="310" r:id="rId6"/>
    <p:sldId id="345" r:id="rId7"/>
    <p:sldId id="346" r:id="rId8"/>
    <p:sldId id="350" r:id="rId9"/>
    <p:sldId id="351" r:id="rId10"/>
    <p:sldId id="308" r:id="rId11"/>
    <p:sldId id="34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1D1B8BD5-D27B-2049-9CCA-EC317BFB0E2D}">
          <p14:sldIdLst>
            <p14:sldId id="337"/>
            <p14:sldId id="278"/>
            <p14:sldId id="280"/>
            <p14:sldId id="281"/>
            <p14:sldId id="282"/>
            <p14:sldId id="310"/>
            <p14:sldId id="285"/>
            <p14:sldId id="326"/>
            <p14:sldId id="339"/>
            <p14:sldId id="292"/>
            <p14:sldId id="299"/>
            <p14:sldId id="340"/>
            <p14:sldId id="341"/>
            <p14:sldId id="330"/>
            <p14:sldId id="307"/>
            <p14:sldId id="3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7C23"/>
    <a:srgbClr val="00A84C"/>
    <a:srgbClr val="10488D"/>
    <a:srgbClr val="A898C6"/>
    <a:srgbClr val="0070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5" autoAdjust="0"/>
    <p:restoredTop sz="91398" autoAdjust="0"/>
  </p:normalViewPr>
  <p:slideViewPr>
    <p:cSldViewPr snapToGrid="0">
      <p:cViewPr>
        <p:scale>
          <a:sx n="76" d="100"/>
          <a:sy n="76" d="100"/>
        </p:scale>
        <p:origin x="-546" y="78"/>
      </p:cViewPr>
      <p:guideLst>
        <p:guide orient="horz" pos="2160"/>
        <p:guide pos="2880"/>
      </p:guideLst>
    </p:cSldViewPr>
  </p:slideViewPr>
  <p:notesTextViewPr>
    <p:cViewPr>
      <p:scale>
        <a:sx n="1" d="1"/>
        <a:sy n="1" d="1"/>
      </p:scale>
      <p:origin x="0" y="0"/>
    </p:cViewPr>
  </p:notesTextViewPr>
  <p:notesViewPr>
    <p:cSldViewPr snapToGrid="0">
      <p:cViewPr varScale="1">
        <p:scale>
          <a:sx n="80" d="100"/>
          <a:sy n="80" d="100"/>
        </p:scale>
        <p:origin x="-197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E4ED8E-ED3B-A64D-B910-F441268FE6FB}" type="datetimeFigureOut">
              <a:rPr lang="en-US" smtClean="0"/>
              <a:pPr/>
              <a:t>5/7/2015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EA9740-72AF-194B-A5FD-F80F1C986DC1}" type="slidenum">
              <a:rPr lang="en-US" smtClean="0"/>
              <a:pPr/>
              <a:t>‹Nº›</a:t>
            </a:fld>
            <a:endParaRPr lang="en-US"/>
          </a:p>
        </p:txBody>
      </p:sp>
    </p:spTree>
    <p:extLst>
      <p:ext uri="{BB962C8B-B14F-4D97-AF65-F5344CB8AC3E}">
        <p14:creationId xmlns="" xmlns:p14="http://schemas.microsoft.com/office/powerpoint/2010/main" val="1575586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96EF0-4872-624F-B79A-F1D93888669E}" type="datetimeFigureOut">
              <a:rPr lang="en-US" smtClean="0"/>
              <a:pPr/>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49964-A712-EE4B-AC1A-D7FCBC1746EF}" type="slidenum">
              <a:rPr lang="en-US" smtClean="0"/>
              <a:pPr/>
              <a:t>‹Nº›</a:t>
            </a:fld>
            <a:endParaRPr lang="en-US"/>
          </a:p>
        </p:txBody>
      </p:sp>
    </p:spTree>
    <p:extLst>
      <p:ext uri="{BB962C8B-B14F-4D97-AF65-F5344CB8AC3E}">
        <p14:creationId xmlns="" xmlns:p14="http://schemas.microsoft.com/office/powerpoint/2010/main" val="31964960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949964-A712-EE4B-AC1A-D7FCBC1746E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949964-A712-EE4B-AC1A-D7FCBC1746E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F1C883-FD09-47F5-96BF-3083FF3F86B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w="12701">
            <a:solidFill>
              <a:srgbClr val="000000"/>
            </a:solidFill>
            <a:miter lim="800000"/>
            <a:headEnd/>
            <a:tailEnd/>
          </a:ln>
        </p:spPr>
      </p:sp>
      <p:sp>
        <p:nvSpPr>
          <p:cNvPr id="25603" name="Notes Placeholder 2"/>
          <p:cNvSpPr>
            <a:spLocks noGrp="1"/>
          </p:cNvSpPr>
          <p:nvPr>
            <p:ph type="body" sz="quarter" idx="1"/>
          </p:nvPr>
        </p:nvSpPr>
        <p:spPr bwMode="auto">
          <a:noFill/>
        </p:spPr>
        <p:txBody>
          <a:bodyPr wrap="square" numCol="1" anchor="t" anchorCtr="0" compatLnSpc="1">
            <a:prstTxWarp prst="textNoShape">
              <a:avLst/>
            </a:prstTxWarp>
          </a:bodyPr>
          <a:lstStyle/>
          <a:p>
            <a:endParaRPr lang="es-PA" smtClean="0"/>
          </a:p>
          <a:p>
            <a:r>
              <a:rPr lang="en-US" smtClean="0"/>
              <a:t> </a:t>
            </a:r>
            <a:r>
              <a:rPr lang="en-US" i="1" smtClean="0"/>
              <a:t>Since 2003 the LAC region counts with a regional strategy on Sustainable Consumption and Production (SCP). This is an updated version in the light of the new context of the 10YFP and the latest SCP Decision number 7 adopted by the LAC Regional Forum of Ministers of Environment (March 2014, Los Cabos, Mexico). It builds upon the existing work in the region, as well as the international agenda on SCP, in particular: </a:t>
            </a:r>
          </a:p>
          <a:p>
            <a:r>
              <a:rPr lang="en-US" i="1" smtClean="0"/>
              <a:t>1. Regional Strategy for Sustainable Consumption and Production developed in 2003, </a:t>
            </a:r>
          </a:p>
          <a:p>
            <a:r>
              <a:rPr lang="en-US" i="1" smtClean="0"/>
              <a:t>2. Regional Council of Government Experts on SCP, established in 2003, </a:t>
            </a:r>
          </a:p>
          <a:p>
            <a:r>
              <a:rPr lang="en-US" i="1" smtClean="0"/>
              <a:t>3. SCP Decision seven adopted by the Forum of Ministers of Environment of Latin America and the Caribbean, at its XIX Meeting held in Mexico, March 2014, </a:t>
            </a:r>
          </a:p>
          <a:p>
            <a:r>
              <a:rPr lang="en-US" i="1" smtClean="0"/>
              <a:t>4. The 10-Year Framework of Programmes on Sustainable Consumption and Production Patterns (10YFP) adopted at Rio+20, and </a:t>
            </a:r>
          </a:p>
          <a:p>
            <a:r>
              <a:rPr lang="en-US" i="1" smtClean="0"/>
              <a:t>5. Current work on the post-2015 development agenda and Sustainable Development Goals (SDG). </a:t>
            </a:r>
          </a:p>
          <a:p>
            <a:endParaRPr lang="es-PA" smtClean="0"/>
          </a:p>
          <a:p>
            <a:r>
              <a:rPr lang="en-US" i="1" smtClean="0"/>
              <a:t>This Strategy has been prepared in consultation with the Executive Committee of the Regional Council of Government Experts on SCP and the technical support of UNEP, and it has also undergone a regional public consultation process with all the countries from the region and civil society representatives (National Focal Points on 10YFP/SCP, regional representatives from Major Groups and SCP experts from civil society and private sector from the region). </a:t>
            </a:r>
            <a:endParaRPr lang="en-GB" smtClean="0">
              <a:solidFill>
                <a:srgbClr val="404040"/>
              </a:solidFill>
            </a:endParaRPr>
          </a:p>
          <a:p>
            <a:pPr eaLnBrk="1" hangingPunct="1">
              <a:spcBef>
                <a:spcPct val="0"/>
              </a:spcBef>
            </a:pPr>
            <a:endParaRPr lang="en-US" smtClean="0"/>
          </a:p>
          <a:p>
            <a:pPr eaLnBrk="1" hangingPunct="1">
              <a:spcBef>
                <a:spcPct val="0"/>
              </a:spcBef>
            </a:pPr>
            <a:endParaRPr lang="en-US" smtClean="0"/>
          </a:p>
        </p:txBody>
      </p:sp>
      <p:sp>
        <p:nvSpPr>
          <p:cNvPr id="4" name="Slide Number Placeholder 3"/>
          <p:cNvSpPr txBox="1"/>
          <p:nvPr/>
        </p:nvSpPr>
        <p:spPr>
          <a:xfrm>
            <a:off x="3994650" y="8000452"/>
            <a:ext cx="3055981" cy="421153"/>
          </a:xfrm>
          <a:prstGeom prst="rect">
            <a:avLst/>
          </a:prstGeom>
          <a:noFill/>
          <a:ln>
            <a:noFill/>
          </a:ln>
        </p:spPr>
        <p:txBody>
          <a:bodyPr anchor="b"/>
          <a:lstStyle/>
          <a:p>
            <a:pPr algn="r" fontAlgn="auto">
              <a:spcBef>
                <a:spcPts val="0"/>
              </a:spcBef>
              <a:spcAft>
                <a:spcPts val="0"/>
              </a:spcAft>
              <a:defRPr sz="1800" b="0" i="0" u="none" strike="noStrike" kern="0" cap="none" spc="0" baseline="0">
                <a:solidFill>
                  <a:srgbClr val="000000"/>
                </a:solidFill>
                <a:uFillTx/>
              </a:defRPr>
            </a:pPr>
            <a:fld id="{B87AB6BC-FC52-444D-A3A6-53A214AA95B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w="12701">
            <a:solidFill>
              <a:srgbClr val="000000"/>
            </a:solidFill>
            <a:miter lim="800000"/>
            <a:headEnd/>
            <a:tailEnd/>
          </a:ln>
        </p:spPr>
      </p:sp>
      <p:sp>
        <p:nvSpPr>
          <p:cNvPr id="27651" name="Notes Placeholder 2"/>
          <p:cNvSpPr>
            <a:spLocks noGrp="1"/>
          </p:cNvSpPr>
          <p:nvPr>
            <p:ph type="body" sz="quarter"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solidFill>
                <a:srgbClr val="404040"/>
              </a:solidFill>
            </a:endParaRPr>
          </a:p>
          <a:p>
            <a:pPr eaLnBrk="1" hangingPunct="1">
              <a:spcBef>
                <a:spcPct val="0"/>
              </a:spcBef>
            </a:pPr>
            <a:endParaRPr lang="en-US" smtClean="0"/>
          </a:p>
          <a:p>
            <a:pPr eaLnBrk="1" hangingPunct="1">
              <a:spcBef>
                <a:spcPct val="0"/>
              </a:spcBef>
            </a:pPr>
            <a:endParaRPr lang="en-US" smtClean="0"/>
          </a:p>
        </p:txBody>
      </p:sp>
      <p:sp>
        <p:nvSpPr>
          <p:cNvPr id="4" name="Slide Number Placeholder 3"/>
          <p:cNvSpPr txBox="1"/>
          <p:nvPr/>
        </p:nvSpPr>
        <p:spPr>
          <a:xfrm>
            <a:off x="3994650" y="8000452"/>
            <a:ext cx="3055981" cy="421153"/>
          </a:xfrm>
          <a:prstGeom prst="rect">
            <a:avLst/>
          </a:prstGeom>
          <a:noFill/>
          <a:ln>
            <a:noFill/>
          </a:ln>
        </p:spPr>
        <p:txBody>
          <a:bodyPr anchor="b"/>
          <a:lstStyle/>
          <a:p>
            <a:pPr algn="r" fontAlgn="auto">
              <a:spcBef>
                <a:spcPts val="0"/>
              </a:spcBef>
              <a:spcAft>
                <a:spcPts val="0"/>
              </a:spcAft>
              <a:defRPr sz="1800" b="0" i="0" u="none" strike="noStrike" kern="0" cap="none" spc="0" baseline="0">
                <a:solidFill>
                  <a:srgbClr val="000000"/>
                </a:solidFill>
                <a:uFillTx/>
              </a:defRPr>
            </a:pPr>
            <a:fld id="{3038B5EA-2F5C-4A74-A8AD-89CC4514DB2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w="12701">
            <a:solidFill>
              <a:srgbClr val="000000"/>
            </a:solidFill>
            <a:miter lim="800000"/>
            <a:headEnd/>
            <a:tailEnd/>
          </a:ln>
        </p:spPr>
      </p:sp>
      <p:sp>
        <p:nvSpPr>
          <p:cNvPr id="27651" name="Notes Placeholder 2"/>
          <p:cNvSpPr>
            <a:spLocks noGrp="1"/>
          </p:cNvSpPr>
          <p:nvPr>
            <p:ph type="body" sz="quarter"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solidFill>
                <a:srgbClr val="404040"/>
              </a:solidFill>
            </a:endParaRPr>
          </a:p>
          <a:p>
            <a:pPr eaLnBrk="1" hangingPunct="1">
              <a:spcBef>
                <a:spcPct val="0"/>
              </a:spcBef>
            </a:pPr>
            <a:endParaRPr lang="en-US" smtClean="0"/>
          </a:p>
          <a:p>
            <a:pPr eaLnBrk="1" hangingPunct="1">
              <a:spcBef>
                <a:spcPct val="0"/>
              </a:spcBef>
            </a:pPr>
            <a:endParaRPr lang="en-US" smtClean="0"/>
          </a:p>
        </p:txBody>
      </p:sp>
      <p:sp>
        <p:nvSpPr>
          <p:cNvPr id="4" name="Slide Number Placeholder 3"/>
          <p:cNvSpPr txBox="1"/>
          <p:nvPr/>
        </p:nvSpPr>
        <p:spPr>
          <a:xfrm>
            <a:off x="3994650" y="8000452"/>
            <a:ext cx="3055981" cy="421153"/>
          </a:xfrm>
          <a:prstGeom prst="rect">
            <a:avLst/>
          </a:prstGeom>
          <a:noFill/>
          <a:ln>
            <a:noFill/>
          </a:ln>
        </p:spPr>
        <p:txBody>
          <a:bodyPr anchor="b"/>
          <a:lstStyle/>
          <a:p>
            <a:pPr algn="r" fontAlgn="auto">
              <a:spcBef>
                <a:spcPts val="0"/>
              </a:spcBef>
              <a:spcAft>
                <a:spcPts val="0"/>
              </a:spcAft>
              <a:defRPr sz="1800" b="0" i="0" u="none" strike="noStrike" kern="0" cap="none" spc="0" baseline="0">
                <a:solidFill>
                  <a:srgbClr val="000000"/>
                </a:solidFill>
                <a:uFillTx/>
              </a:defRPr>
            </a:pPr>
            <a:fld id="{3038B5EA-2F5C-4A74-A8AD-89CC4514DB2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949964-A712-EE4B-AC1A-D7FCBC1746EF}"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w="12701">
            <a:solidFill>
              <a:srgbClr val="000000"/>
            </a:solidFill>
            <a:miter lim="800000"/>
            <a:headEnd/>
            <a:tailEnd/>
          </a:ln>
        </p:spPr>
      </p:sp>
      <p:sp>
        <p:nvSpPr>
          <p:cNvPr id="26627" name="Notes Placeholder 2"/>
          <p:cNvSpPr>
            <a:spLocks noGrp="1"/>
          </p:cNvSpPr>
          <p:nvPr>
            <p:ph type="body" sz="quarter"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solidFill>
                <a:srgbClr val="404040"/>
              </a:solidFill>
            </a:endParaRPr>
          </a:p>
          <a:p>
            <a:pPr eaLnBrk="1" hangingPunct="1">
              <a:spcBef>
                <a:spcPct val="0"/>
              </a:spcBef>
            </a:pPr>
            <a:endParaRPr lang="en-US" smtClean="0"/>
          </a:p>
          <a:p>
            <a:pPr eaLnBrk="1" hangingPunct="1">
              <a:spcBef>
                <a:spcPct val="0"/>
              </a:spcBef>
            </a:pPr>
            <a:endParaRPr lang="en-US" smtClean="0"/>
          </a:p>
        </p:txBody>
      </p:sp>
      <p:sp>
        <p:nvSpPr>
          <p:cNvPr id="4" name="Slide Number Placeholder 3"/>
          <p:cNvSpPr txBox="1"/>
          <p:nvPr/>
        </p:nvSpPr>
        <p:spPr>
          <a:xfrm>
            <a:off x="3994650" y="8000452"/>
            <a:ext cx="3055981" cy="421153"/>
          </a:xfrm>
          <a:prstGeom prst="rect">
            <a:avLst/>
          </a:prstGeom>
          <a:noFill/>
          <a:ln>
            <a:noFill/>
          </a:ln>
        </p:spPr>
        <p:txBody>
          <a:bodyPr anchor="b"/>
          <a:lstStyle/>
          <a:p>
            <a:pPr algn="r" fontAlgn="auto">
              <a:spcBef>
                <a:spcPts val="0"/>
              </a:spcBef>
              <a:spcAft>
                <a:spcPts val="0"/>
              </a:spcAft>
              <a:defRPr sz="1800" b="0" i="0" u="none" strike="noStrike" kern="0" cap="none" spc="0" baseline="0">
                <a:solidFill>
                  <a:srgbClr val="000000"/>
                </a:solidFill>
                <a:uFillTx/>
              </a:defRPr>
            </a:pPr>
            <a:fld id="{A61B8BA2-9933-496E-9AC7-35993F1F4FF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278849" y="4140316"/>
            <a:ext cx="5712563" cy="1607"/>
          </a:xfrm>
          <a:prstGeom prst="line">
            <a:avLst/>
          </a:prstGeom>
          <a:ln>
            <a:solidFill>
              <a:srgbClr val="10488D"/>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37338" y="332220"/>
            <a:ext cx="2920084" cy="872009"/>
          </a:xfrm>
          <a:prstGeom prst="rect">
            <a:avLst/>
          </a:prstGeom>
        </p:spPr>
      </p:pic>
      <p:pic>
        <p:nvPicPr>
          <p:cNvPr id="18" name="Picture 17" descr="Hosted-by.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771230" y="230094"/>
            <a:ext cx="2051754" cy="942473"/>
          </a:xfrm>
          <a:prstGeom prst="rect">
            <a:avLst/>
          </a:prstGeom>
        </p:spPr>
      </p:pic>
      <p:pic>
        <p:nvPicPr>
          <p:cNvPr id="20" name="Picture 19"/>
          <p:cNvPicPr>
            <a:picLocks noChangeAspect="1"/>
          </p:cNvPicPr>
          <p:nvPr userDrawn="1"/>
        </p:nvPicPr>
        <p:blipFill rotWithShape="1">
          <a:blip r:embed="rId4" cstate="print"/>
          <a:srcRect l="1" r="37669"/>
          <a:stretch/>
        </p:blipFill>
        <p:spPr>
          <a:xfrm>
            <a:off x="6918547" y="1673322"/>
            <a:ext cx="2225453" cy="4403481"/>
          </a:xfrm>
          <a:prstGeom prst="rect">
            <a:avLst/>
          </a:prstGeom>
        </p:spPr>
      </p:pic>
      <p:sp>
        <p:nvSpPr>
          <p:cNvPr id="23" name="Date Placeholder 7"/>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781D2-3619-1F49-97D3-3BC46D9FDD2D}" type="datetimeFigureOut">
              <a:rPr lang="en-US" smtClean="0"/>
              <a:pPr/>
              <a:t>5/7/2015</a:t>
            </a:fld>
            <a:endParaRPr lang="en-US" dirty="0"/>
          </a:p>
        </p:txBody>
      </p:sp>
      <p:sp>
        <p:nvSpPr>
          <p:cNvPr id="24" name="Footer Placeholder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Presenter</a:t>
            </a:r>
            <a:endParaRPr lang="en-US" dirty="0"/>
          </a:p>
        </p:txBody>
      </p:sp>
      <p:sp>
        <p:nvSpPr>
          <p:cNvPr id="25"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spTree>
    <p:extLst>
      <p:ext uri="{BB962C8B-B14F-4D97-AF65-F5344CB8AC3E}">
        <p14:creationId xmlns=""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738294" y="927633"/>
            <a:ext cx="5866228" cy="825187"/>
          </a:xfrm>
          <a:prstGeom prst="rect">
            <a:avLst/>
          </a:prstGeom>
        </p:spPr>
        <p:txBody>
          <a:bodyPr>
            <a:normAutofit/>
          </a:body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cxnSp>
        <p:nvCxnSpPr>
          <p:cNvPr id="12" name="Straight Connector 11"/>
          <p:cNvCxnSpPr/>
          <p:nvPr userDrawn="1"/>
        </p:nvCxnSpPr>
        <p:spPr>
          <a:xfrm>
            <a:off x="738293" y="907833"/>
            <a:ext cx="7867589"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03174" y="174945"/>
            <a:ext cx="2082200" cy="621796"/>
          </a:xfrm>
          <a:prstGeom prst="rect">
            <a:avLst/>
          </a:prstGeom>
        </p:spPr>
      </p:pic>
      <p:pic>
        <p:nvPicPr>
          <p:cNvPr id="7" name="Picture 6" descr="Hosted-by.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555758" y="196485"/>
            <a:ext cx="1260224" cy="578884"/>
          </a:xfrm>
          <a:prstGeom prst="rect">
            <a:avLst/>
          </a:prstGeom>
        </p:spPr>
      </p:pic>
      <p:sp>
        <p:nvSpPr>
          <p:cNvPr id="4" name="Content Placeholder 3"/>
          <p:cNvSpPr>
            <a:spLocks noGrp="1"/>
          </p:cNvSpPr>
          <p:nvPr>
            <p:ph sz="quarter" idx="10"/>
          </p:nvPr>
        </p:nvSpPr>
        <p:spPr>
          <a:xfrm>
            <a:off x="1148983" y="1885615"/>
            <a:ext cx="7259753" cy="411680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pic>
        <p:nvPicPr>
          <p:cNvPr id="11" name="Picture 10"/>
          <p:cNvPicPr>
            <a:picLocks noChangeAspect="1"/>
          </p:cNvPicPr>
          <p:nvPr userDrawn="1"/>
        </p:nvPicPr>
        <p:blipFill rotWithShape="1">
          <a:blip r:embed="rId4" cstate="print">
            <a:duotone>
              <a:schemeClr val="bg2">
                <a:shade val="45000"/>
                <a:satMod val="135000"/>
              </a:schemeClr>
              <a:prstClr val="white"/>
            </a:duotone>
          </a:blip>
          <a:srcRect r="32242"/>
          <a:stretch/>
        </p:blipFill>
        <p:spPr>
          <a:xfrm rot="10800000">
            <a:off x="0" y="1465543"/>
            <a:ext cx="1615732" cy="4822522"/>
          </a:xfrm>
          <a:prstGeom prst="rect">
            <a:avLst/>
          </a:prstGeom>
        </p:spPr>
      </p:pic>
    </p:spTree>
    <p:extLst>
      <p:ext uri="{BB962C8B-B14F-4D97-AF65-F5344CB8AC3E}">
        <p14:creationId xmlns="" xmlns:p14="http://schemas.microsoft.com/office/powerpoint/2010/main" val="300858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738294" y="927633"/>
            <a:ext cx="5866228" cy="825187"/>
          </a:xfrm>
          <a:prstGeom prst="rect">
            <a:avLst/>
          </a:prstGeom>
        </p:spPr>
        <p:txBody>
          <a:bodyPr>
            <a:normAutofit/>
          </a:body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sp>
        <p:nvSpPr>
          <p:cNvPr id="3" name="Text Placeholder 2"/>
          <p:cNvSpPr>
            <a:spLocks noGrp="1"/>
          </p:cNvSpPr>
          <p:nvPr>
            <p:ph type="body" sz="quarter" idx="11"/>
          </p:nvPr>
        </p:nvSpPr>
        <p:spPr>
          <a:xfrm>
            <a:off x="1189300" y="1844675"/>
            <a:ext cx="7246174" cy="363637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pic>
        <p:nvPicPr>
          <p:cNvPr id="13" name="Picture 12"/>
          <p:cNvPicPr>
            <a:picLocks noChangeAspect="1"/>
          </p:cNvPicPr>
          <p:nvPr userDrawn="1"/>
        </p:nvPicPr>
        <p:blipFill rotWithShape="1">
          <a:blip r:embed="rId2" cstate="print">
            <a:duotone>
              <a:schemeClr val="bg2">
                <a:shade val="45000"/>
                <a:satMod val="135000"/>
              </a:schemeClr>
              <a:prstClr val="white"/>
            </a:duotone>
          </a:blip>
          <a:srcRect r="32242"/>
          <a:stretch/>
        </p:blipFill>
        <p:spPr>
          <a:xfrm rot="10800000">
            <a:off x="0" y="2683930"/>
            <a:ext cx="827354" cy="1792817"/>
          </a:xfrm>
          <a:prstGeom prst="rect">
            <a:avLst/>
          </a:prstGeom>
        </p:spPr>
      </p:pic>
      <p:cxnSp>
        <p:nvCxnSpPr>
          <p:cNvPr id="11" name="Straight Connector 10"/>
          <p:cNvCxnSpPr/>
          <p:nvPr userDrawn="1"/>
        </p:nvCxnSpPr>
        <p:spPr>
          <a:xfrm>
            <a:off x="167090" y="907833"/>
            <a:ext cx="843879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8105" y="174945"/>
            <a:ext cx="2082200" cy="621796"/>
          </a:xfrm>
          <a:prstGeom prst="rect">
            <a:avLst/>
          </a:prstGeom>
        </p:spPr>
      </p:pic>
      <p:pic>
        <p:nvPicPr>
          <p:cNvPr id="15" name="Picture 14" descr="Hosted-by.png"/>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7555758" y="196485"/>
            <a:ext cx="1260224" cy="578884"/>
          </a:xfrm>
          <a:prstGeom prst="rect">
            <a:avLst/>
          </a:prstGeom>
        </p:spPr>
      </p:pic>
    </p:spTree>
    <p:extLst>
      <p:ext uri="{BB962C8B-B14F-4D97-AF65-F5344CB8AC3E}">
        <p14:creationId xmlns="" xmlns:p14="http://schemas.microsoft.com/office/powerpoint/2010/main" val="4145493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Section Header">
    <p:bg>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2818355" y="237995"/>
            <a:ext cx="4534423" cy="450937"/>
          </a:xfrm>
          <a:prstGeom prst="rect">
            <a:avLst/>
          </a:prstGeom>
        </p:spPr>
        <p:txBody>
          <a:bodyPr>
            <a:normAutofit/>
          </a:body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sp>
        <p:nvSpPr>
          <p:cNvPr id="3" name="Text Placeholder 2"/>
          <p:cNvSpPr>
            <a:spLocks noGrp="1"/>
          </p:cNvSpPr>
          <p:nvPr>
            <p:ph type="body" sz="quarter" idx="11"/>
          </p:nvPr>
        </p:nvSpPr>
        <p:spPr>
          <a:xfrm>
            <a:off x="1189300" y="1844675"/>
            <a:ext cx="7246174" cy="363637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cxnSp>
        <p:nvCxnSpPr>
          <p:cNvPr id="11" name="Straight Connector 10"/>
          <p:cNvCxnSpPr/>
          <p:nvPr userDrawn="1"/>
        </p:nvCxnSpPr>
        <p:spPr>
          <a:xfrm>
            <a:off x="167090" y="907833"/>
            <a:ext cx="843879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18105" y="174945"/>
            <a:ext cx="1679232" cy="501460"/>
          </a:xfrm>
          <a:prstGeom prst="rect">
            <a:avLst/>
          </a:prstGeom>
        </p:spPr>
      </p:pic>
      <p:pic>
        <p:nvPicPr>
          <p:cNvPr id="15" name="Picture 14" descr="Hosted-by.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555758" y="196485"/>
            <a:ext cx="1260224" cy="578884"/>
          </a:xfrm>
          <a:prstGeom prst="rect">
            <a:avLst/>
          </a:prstGeom>
        </p:spPr>
      </p:pic>
    </p:spTree>
    <p:extLst>
      <p:ext uri="{BB962C8B-B14F-4D97-AF65-F5344CB8AC3E}">
        <p14:creationId xmlns="" xmlns:p14="http://schemas.microsoft.com/office/powerpoint/2010/main" val="4145493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400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cxnSp>
        <p:nvCxnSpPr>
          <p:cNvPr id="12" name="Straight Connector 11"/>
          <p:cNvCxnSpPr/>
          <p:nvPr userDrawn="1"/>
        </p:nvCxnSpPr>
        <p:spPr>
          <a:xfrm>
            <a:off x="192142" y="1008041"/>
            <a:ext cx="843879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80735" y="187471"/>
            <a:ext cx="1698169" cy="507115"/>
          </a:xfrm>
          <a:prstGeom prst="rect">
            <a:avLst/>
          </a:prstGeom>
        </p:spPr>
      </p:pic>
      <p:pic>
        <p:nvPicPr>
          <p:cNvPr id="7" name="Picture 6" descr="Hosted-by.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658308" y="162838"/>
            <a:ext cx="1260224" cy="578884"/>
          </a:xfrm>
          <a:prstGeom prst="rect">
            <a:avLst/>
          </a:prstGeom>
        </p:spPr>
      </p:pic>
      <p:sp>
        <p:nvSpPr>
          <p:cNvPr id="4" name="Content Placeholder 3"/>
          <p:cNvSpPr>
            <a:spLocks noGrp="1"/>
          </p:cNvSpPr>
          <p:nvPr>
            <p:ph sz="quarter" idx="10"/>
          </p:nvPr>
        </p:nvSpPr>
        <p:spPr>
          <a:xfrm>
            <a:off x="343422" y="1171632"/>
            <a:ext cx="8049016" cy="5316850"/>
          </a:xfrm>
          <a:prstGeom prst="rect">
            <a:avLst/>
          </a:prstGeom>
        </p:spPr>
        <p:txBody>
          <a:bodyPr vert="horz"/>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pic>
        <p:nvPicPr>
          <p:cNvPr id="13" name="Picture 12"/>
          <p:cNvPicPr>
            <a:picLocks noChangeAspect="1"/>
          </p:cNvPicPr>
          <p:nvPr userDrawn="1"/>
        </p:nvPicPr>
        <p:blipFill rotWithShape="1">
          <a:blip r:embed="rId4" cstate="print"/>
          <a:srcRect r="32242"/>
          <a:stretch/>
        </p:blipFill>
        <p:spPr>
          <a:xfrm>
            <a:off x="8316646" y="5065183"/>
            <a:ext cx="827354" cy="1792817"/>
          </a:xfrm>
          <a:prstGeom prst="rect">
            <a:avLst/>
          </a:prstGeom>
        </p:spPr>
      </p:pic>
      <p:sp>
        <p:nvSpPr>
          <p:cNvPr id="11" name="Title 1"/>
          <p:cNvSpPr>
            <a:spLocks noGrp="1"/>
          </p:cNvSpPr>
          <p:nvPr>
            <p:ph type="ctrTitle"/>
          </p:nvPr>
        </p:nvSpPr>
        <p:spPr>
          <a:xfrm>
            <a:off x="1928267" y="151019"/>
            <a:ext cx="5866228" cy="825187"/>
          </a:xfrm>
          <a:prstGeom prst="rect">
            <a:avLst/>
          </a:prstGeom>
        </p:spPr>
        <p:txBody>
          <a:bodyPr>
            <a:normAutofit/>
          </a:bodyPr>
          <a:lstStyle>
            <a:lvl1pPr algn="ctr">
              <a:defRPr sz="4800"/>
            </a:lvl1p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spTree>
    <p:extLst>
      <p:ext uri="{BB962C8B-B14F-4D97-AF65-F5344CB8AC3E}">
        <p14:creationId xmlns="" xmlns:p14="http://schemas.microsoft.com/office/powerpoint/2010/main" val="304355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Section Header">
    <p:bg>
      <p:bgPr>
        <a:solidFill>
          <a:schemeClr val="bg1"/>
        </a:solidFill>
        <a:effectLst/>
      </p:bgPr>
    </p:bg>
    <p:spTree>
      <p:nvGrpSpPr>
        <p:cNvPr id="1" name=""/>
        <p:cNvGrpSpPr/>
        <p:nvPr/>
      </p:nvGrpSpPr>
      <p:grpSpPr>
        <a:xfrm>
          <a:off x="0" y="0"/>
          <a:ext cx="0" cy="0"/>
          <a:chOff x="0" y="0"/>
          <a:chExt cx="0" cy="0"/>
        </a:xfrm>
      </p:grpSpPr>
      <p:cxnSp>
        <p:nvCxnSpPr>
          <p:cNvPr id="12" name="Straight Connector 11"/>
          <p:cNvCxnSpPr/>
          <p:nvPr userDrawn="1"/>
        </p:nvCxnSpPr>
        <p:spPr>
          <a:xfrm>
            <a:off x="192142" y="1008041"/>
            <a:ext cx="843879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80735" y="187471"/>
            <a:ext cx="1698169" cy="507115"/>
          </a:xfrm>
          <a:prstGeom prst="rect">
            <a:avLst/>
          </a:prstGeom>
        </p:spPr>
      </p:pic>
      <p:pic>
        <p:nvPicPr>
          <p:cNvPr id="7" name="Picture 6" descr="Hosted-by.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658308" y="162838"/>
            <a:ext cx="1260224" cy="578884"/>
          </a:xfrm>
          <a:prstGeom prst="rect">
            <a:avLst/>
          </a:prstGeom>
        </p:spPr>
      </p:pic>
      <p:sp>
        <p:nvSpPr>
          <p:cNvPr id="4" name="Content Placeholder 3"/>
          <p:cNvSpPr>
            <a:spLocks noGrp="1"/>
          </p:cNvSpPr>
          <p:nvPr>
            <p:ph sz="quarter" idx="10"/>
          </p:nvPr>
        </p:nvSpPr>
        <p:spPr>
          <a:xfrm>
            <a:off x="343422" y="1171632"/>
            <a:ext cx="8049016" cy="5316850"/>
          </a:xfrm>
          <a:prstGeom prst="rect">
            <a:avLst/>
          </a:prstGeom>
        </p:spPr>
        <p:txBody>
          <a:bodyPr vert="horz"/>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pic>
        <p:nvPicPr>
          <p:cNvPr id="13" name="Picture 12"/>
          <p:cNvPicPr>
            <a:picLocks noChangeAspect="1"/>
          </p:cNvPicPr>
          <p:nvPr userDrawn="1"/>
        </p:nvPicPr>
        <p:blipFill rotWithShape="1">
          <a:blip r:embed="rId4" cstate="print">
            <a:duotone>
              <a:schemeClr val="bg2">
                <a:shade val="45000"/>
                <a:satMod val="135000"/>
              </a:schemeClr>
              <a:prstClr val="white"/>
            </a:duotone>
          </a:blip>
          <a:srcRect r="32242"/>
          <a:stretch/>
        </p:blipFill>
        <p:spPr>
          <a:xfrm>
            <a:off x="8316646" y="5065183"/>
            <a:ext cx="827354" cy="1792817"/>
          </a:xfrm>
          <a:prstGeom prst="rect">
            <a:avLst/>
          </a:prstGeom>
        </p:spPr>
      </p:pic>
      <p:sp>
        <p:nvSpPr>
          <p:cNvPr id="11" name="Title 1"/>
          <p:cNvSpPr>
            <a:spLocks noGrp="1"/>
          </p:cNvSpPr>
          <p:nvPr>
            <p:ph type="ctrTitle"/>
          </p:nvPr>
        </p:nvSpPr>
        <p:spPr>
          <a:xfrm>
            <a:off x="1928267" y="151019"/>
            <a:ext cx="5866228" cy="825187"/>
          </a:xfrm>
          <a:prstGeom prst="rect">
            <a:avLst/>
          </a:prstGeom>
        </p:spPr>
        <p:txBody>
          <a:bodyPr>
            <a:normAutofit/>
          </a:bodyPr>
          <a:lstStyle>
            <a:lvl1pPr algn="ctr">
              <a:defRPr sz="4800"/>
            </a:lvl1p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spTree>
    <p:extLst>
      <p:ext uri="{BB962C8B-B14F-4D97-AF65-F5344CB8AC3E}">
        <p14:creationId xmlns=""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738294" y="927633"/>
            <a:ext cx="5866228" cy="825187"/>
          </a:xfrm>
          <a:prstGeom prst="rect">
            <a:avLst/>
          </a:prstGeom>
        </p:spPr>
        <p:txBody>
          <a:bodyPr>
            <a:normAutofit/>
          </a:body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sp>
        <p:nvSpPr>
          <p:cNvPr id="3" name="Text Placeholder 2"/>
          <p:cNvSpPr>
            <a:spLocks noGrp="1"/>
          </p:cNvSpPr>
          <p:nvPr>
            <p:ph type="body" sz="quarter" idx="11"/>
          </p:nvPr>
        </p:nvSpPr>
        <p:spPr>
          <a:xfrm>
            <a:off x="1189300" y="1844675"/>
            <a:ext cx="7246174" cy="3636378"/>
          </a:xfrm>
          <a:prstGeom prst="rect">
            <a:avLst/>
          </a:prstGeom>
        </p:spPr>
        <p:txBody>
          <a:bodyPr vert="horz"/>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pic>
        <p:nvPicPr>
          <p:cNvPr id="2" name="Picture 1"/>
          <p:cNvPicPr>
            <a:picLocks noChangeAspect="1"/>
          </p:cNvPicPr>
          <p:nvPr userDrawn="1"/>
        </p:nvPicPr>
        <p:blipFill rotWithShape="1">
          <a:blip r:embed="rId2" cstate="print"/>
          <a:srcRect r="32242"/>
          <a:stretch/>
        </p:blipFill>
        <p:spPr>
          <a:xfrm rot="10800000">
            <a:off x="0" y="2683930"/>
            <a:ext cx="827354" cy="1792817"/>
          </a:xfrm>
          <a:prstGeom prst="rect">
            <a:avLst/>
          </a:prstGeom>
        </p:spPr>
      </p:pic>
      <p:cxnSp>
        <p:nvCxnSpPr>
          <p:cNvPr id="11" name="Straight Connector 10"/>
          <p:cNvCxnSpPr/>
          <p:nvPr userDrawn="1"/>
        </p:nvCxnSpPr>
        <p:spPr>
          <a:xfrm>
            <a:off x="167090" y="907833"/>
            <a:ext cx="843879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8105" y="174945"/>
            <a:ext cx="2082200" cy="621796"/>
          </a:xfrm>
          <a:prstGeom prst="rect">
            <a:avLst/>
          </a:prstGeom>
        </p:spPr>
      </p:pic>
      <p:pic>
        <p:nvPicPr>
          <p:cNvPr id="14" name="Picture 13" descr="Hosted-by.png"/>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7555758" y="196485"/>
            <a:ext cx="1260224" cy="578884"/>
          </a:xfrm>
          <a:prstGeom prst="rect">
            <a:avLst/>
          </a:prstGeom>
        </p:spPr>
      </p:pic>
    </p:spTree>
    <p:extLst>
      <p:ext uri="{BB962C8B-B14F-4D97-AF65-F5344CB8AC3E}">
        <p14:creationId xmlns="" xmlns:p14="http://schemas.microsoft.com/office/powerpoint/2010/main" val="208149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1915740" y="0"/>
            <a:ext cx="5866228" cy="825187"/>
          </a:xfrm>
          <a:prstGeom prst="rect">
            <a:avLst/>
          </a:prstGeom>
        </p:spPr>
        <p:txBody>
          <a:bodyPr>
            <a:normAutofit/>
          </a:bodyPr>
          <a:lstStyle/>
          <a:p>
            <a:r>
              <a:rPr lang="en-US" sz="5400" dirty="0" smtClean="0">
                <a:latin typeface="Segoe UI Light" panose="020B0502040204020203" pitchFamily="34" charset="0"/>
                <a:ea typeface="Segoe UI" panose="020B0502040204020203" pitchFamily="34" charset="0"/>
                <a:cs typeface="Segoe UI Light" panose="020B0502040204020203" pitchFamily="34" charset="0"/>
              </a:rPr>
              <a:t>Title Layout</a:t>
            </a:r>
            <a:endParaRPr lang="en-US" sz="5400" dirty="0">
              <a:latin typeface="Segoe UI Light" panose="020B0502040204020203" pitchFamily="34" charset="0"/>
              <a:ea typeface="Segoe UI" panose="020B0502040204020203" pitchFamily="34" charset="0"/>
              <a:cs typeface="Segoe UI Light" panose="020B0502040204020203" pitchFamily="34" charset="0"/>
            </a:endParaRPr>
          </a:p>
        </p:txBody>
      </p:sp>
      <p:sp>
        <p:nvSpPr>
          <p:cNvPr id="3" name="Chart Placeholder 2"/>
          <p:cNvSpPr>
            <a:spLocks noGrp="1"/>
          </p:cNvSpPr>
          <p:nvPr>
            <p:ph type="chart" sz="quarter" idx="10"/>
          </p:nvPr>
        </p:nvSpPr>
        <p:spPr>
          <a:xfrm>
            <a:off x="1221983" y="1728592"/>
            <a:ext cx="7225682" cy="3775243"/>
          </a:xfrm>
          <a:prstGeom prst="rect">
            <a:avLst/>
          </a:prstGeom>
        </p:spPr>
        <p:txBody>
          <a:bodyPr vert="horz"/>
          <a:lstStyle/>
          <a:p>
            <a:endParaRPr lang="en-US" dirty="0"/>
          </a:p>
        </p:txBody>
      </p:sp>
      <p:pic>
        <p:nvPicPr>
          <p:cNvPr id="9" name="Picture 8"/>
          <p:cNvPicPr>
            <a:picLocks noChangeAspect="1"/>
          </p:cNvPicPr>
          <p:nvPr userDrawn="1"/>
        </p:nvPicPr>
        <p:blipFill rotWithShape="1">
          <a:blip r:embed="rId2" cstate="print"/>
          <a:srcRect r="32242"/>
          <a:stretch/>
        </p:blipFill>
        <p:spPr>
          <a:xfrm rot="10800000">
            <a:off x="0" y="1164920"/>
            <a:ext cx="1064712" cy="5160724"/>
          </a:xfrm>
          <a:prstGeom prst="rect">
            <a:avLst/>
          </a:prstGeom>
        </p:spPr>
      </p:pic>
      <p:cxnSp>
        <p:nvCxnSpPr>
          <p:cNvPr id="8" name="Straight Connector 7"/>
          <p:cNvCxnSpPr/>
          <p:nvPr userDrawn="1"/>
        </p:nvCxnSpPr>
        <p:spPr>
          <a:xfrm>
            <a:off x="167090" y="907833"/>
            <a:ext cx="843879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 y="150313"/>
            <a:ext cx="1553415" cy="488514"/>
          </a:xfrm>
          <a:prstGeom prst="rect">
            <a:avLst/>
          </a:prstGeom>
        </p:spPr>
      </p:pic>
      <p:pic>
        <p:nvPicPr>
          <p:cNvPr id="13" name="Picture 12" descr="Hosted-by.png"/>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7835086" y="162838"/>
            <a:ext cx="1308914" cy="601250"/>
          </a:xfrm>
          <a:prstGeom prst="rect">
            <a:avLst/>
          </a:prstGeom>
        </p:spPr>
      </p:pic>
    </p:spTree>
    <p:extLst>
      <p:ext uri="{BB962C8B-B14F-4D97-AF65-F5344CB8AC3E}">
        <p14:creationId xmlns="" xmlns:p14="http://schemas.microsoft.com/office/powerpoint/2010/main" val="208149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6BAEAB-D4AF-4EE0-B2B5-81F8CBE6A015}" type="datetime1">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E4E12-0E56-491C-850C-1B66DEED4F22}"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05000" y="1600200"/>
            <a:ext cx="67818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349359-A08C-421C-BC2B-9B147634E9D8}"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BAC61-B533-41A7-AC2B-0AC4686ADBBA}"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4_Section Header">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4007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278849" y="4140316"/>
            <a:ext cx="5712563" cy="1607"/>
          </a:xfrm>
          <a:prstGeom prst="line">
            <a:avLst/>
          </a:prstGeom>
          <a:ln>
            <a:solidFill>
              <a:srgbClr val="10488D"/>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37338" y="332220"/>
            <a:ext cx="2920084" cy="872009"/>
          </a:xfrm>
          <a:prstGeom prst="rect">
            <a:avLst/>
          </a:prstGeom>
        </p:spPr>
      </p:pic>
      <p:pic>
        <p:nvPicPr>
          <p:cNvPr id="18" name="Picture 17" descr="Hosted-by.png"/>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6771230" y="230094"/>
            <a:ext cx="2051754" cy="942473"/>
          </a:xfrm>
          <a:prstGeom prst="rect">
            <a:avLst/>
          </a:prstGeom>
        </p:spPr>
      </p:pic>
      <p:sp>
        <p:nvSpPr>
          <p:cNvPr id="23" name="Date Placeholder 7"/>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781D2-3619-1F49-97D3-3BC46D9FDD2D}" type="datetimeFigureOut">
              <a:rPr lang="en-US" smtClean="0"/>
              <a:pPr/>
              <a:t>5/7/2015</a:t>
            </a:fld>
            <a:endParaRPr lang="en-US" dirty="0"/>
          </a:p>
        </p:txBody>
      </p:sp>
      <p:sp>
        <p:nvSpPr>
          <p:cNvPr id="24" name="Footer Placeholder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Presenter</a:t>
            </a:r>
            <a:endParaRPr lang="en-US" dirty="0"/>
          </a:p>
        </p:txBody>
      </p:sp>
      <p:sp>
        <p:nvSpPr>
          <p:cNvPr id="25"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pic>
        <p:nvPicPr>
          <p:cNvPr id="11" name="Picture 10"/>
          <p:cNvPicPr>
            <a:picLocks noChangeAspect="1"/>
          </p:cNvPicPr>
          <p:nvPr userDrawn="1"/>
        </p:nvPicPr>
        <p:blipFill rotWithShape="1">
          <a:blip r:embed="rId4" cstate="print">
            <a:duotone>
              <a:schemeClr val="bg2">
                <a:shade val="45000"/>
                <a:satMod val="135000"/>
              </a:schemeClr>
              <a:prstClr val="white"/>
            </a:duotone>
          </a:blip>
          <a:srcRect l="1" r="37669"/>
          <a:stretch/>
        </p:blipFill>
        <p:spPr>
          <a:xfrm>
            <a:off x="6938705" y="1563697"/>
            <a:ext cx="2225453" cy="4403481"/>
          </a:xfrm>
          <a:prstGeom prst="rect">
            <a:avLst/>
          </a:prstGeom>
        </p:spPr>
      </p:pic>
    </p:spTree>
    <p:extLst>
      <p:ext uri="{BB962C8B-B14F-4D97-AF65-F5344CB8AC3E}">
        <p14:creationId xmlns="" xmlns:p14="http://schemas.microsoft.com/office/powerpoint/2010/main" val="20859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image" Target="../media/image4.png"/><Relationship Id="rId4" Type="http://schemas.openxmlformats.org/officeDocument/2006/relationships/slideLayout" Target="../slideLayouts/slideLayout12.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6" name="Straight Connector 15"/>
          <p:cNvCxnSpPr/>
          <p:nvPr userDrawn="1"/>
        </p:nvCxnSpPr>
        <p:spPr>
          <a:xfrm>
            <a:off x="278849" y="4140316"/>
            <a:ext cx="5712563" cy="1607"/>
          </a:xfrm>
          <a:prstGeom prst="line">
            <a:avLst/>
          </a:prstGeom>
          <a:ln>
            <a:solidFill>
              <a:srgbClr val="10488D"/>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rotWithShape="1">
          <a:blip r:embed="rId10" cstate="print"/>
          <a:srcRect l="1" r="37669"/>
          <a:stretch/>
        </p:blipFill>
        <p:spPr>
          <a:xfrm>
            <a:off x="6918547" y="1673322"/>
            <a:ext cx="2225453" cy="4403481"/>
          </a:xfrm>
          <a:prstGeom prst="rect">
            <a:avLst/>
          </a:prstGeom>
        </p:spPr>
      </p:pic>
      <p:pic>
        <p:nvPicPr>
          <p:cNvPr id="13" name="Picture 12"/>
          <p:cNvPicPr>
            <a:picLocks noChangeAspect="1"/>
          </p:cNvPicPr>
          <p:nvPr userDrawn="1"/>
        </p:nvPicPr>
        <p:blipFill>
          <a:blip r:embed="rId11" cstate="print">
            <a:extLst>
              <a:ext uri="{28A0092B-C50C-407E-A947-70E740481C1C}">
                <a14:useLocalDpi xmlns="" xmlns:a14="http://schemas.microsoft.com/office/drawing/2010/main" val="0"/>
              </a:ext>
            </a:extLst>
          </a:blip>
          <a:stretch>
            <a:fillRect/>
          </a:stretch>
        </p:blipFill>
        <p:spPr>
          <a:xfrm>
            <a:off x="337338" y="332220"/>
            <a:ext cx="2920084" cy="872009"/>
          </a:xfrm>
          <a:prstGeom prst="rect">
            <a:avLst/>
          </a:prstGeom>
        </p:spPr>
      </p:pic>
      <p:pic>
        <p:nvPicPr>
          <p:cNvPr id="14" name="Picture 13" descr="Hosted-by.png"/>
          <p:cNvPicPr>
            <a:picLocks noChangeAspect="1"/>
          </p:cNvPicPr>
          <p:nvPr userDrawn="1"/>
        </p:nvPicPr>
        <p:blipFill>
          <a:blip r:embed="rId12" cstate="print">
            <a:extLst>
              <a:ext uri="{28A0092B-C50C-407E-A947-70E740481C1C}">
                <a14:useLocalDpi xmlns="" xmlns:a14="http://schemas.microsoft.com/office/drawing/2010/main" val="0"/>
              </a:ext>
            </a:extLst>
          </a:blip>
          <a:stretch>
            <a:fillRect/>
          </a:stretch>
        </p:blipFill>
        <p:spPr>
          <a:xfrm>
            <a:off x="6771230" y="230094"/>
            <a:ext cx="2051754" cy="942473"/>
          </a:xfrm>
          <a:prstGeom prst="rect">
            <a:avLst/>
          </a:prstGeom>
        </p:spPr>
      </p:pic>
      <p:sp>
        <p:nvSpPr>
          <p:cNvPr id="8" name="Date Placeholder 7"/>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781D2-3619-1F49-97D3-3BC46D9FDD2D}" type="datetimeFigureOut">
              <a:rPr lang="en-US" smtClean="0"/>
              <a:pPr/>
              <a:t>5/7/2015</a:t>
            </a:fld>
            <a:endParaRPr lang="en-US" dirty="0"/>
          </a:p>
        </p:txBody>
      </p:sp>
      <p:sp>
        <p:nvSpPr>
          <p:cNvPr id="12" name="Footer Placeholder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5"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spTree>
    <p:extLst>
      <p:ext uri="{BB962C8B-B14F-4D97-AF65-F5344CB8AC3E}">
        <p14:creationId xmlns=""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4" r:id="rId3"/>
    <p:sldLayoutId id="2147483652" r:id="rId4"/>
    <p:sldLayoutId id="2147483653" r:id="rId5"/>
    <p:sldLayoutId id="2147483677" r:id="rId6"/>
    <p:sldLayoutId id="2147483679" r:id="rId7"/>
    <p:sldLayoutId id="2147483680" r:id="rId8"/>
  </p:sldLayoutIdLst>
  <p:txStyles>
    <p:titleStyle>
      <a:lvl1pPr algn="l" defTabSz="914400" rtl="0" eaLnBrk="1" latinLnBrk="0" hangingPunct="1">
        <a:lnSpc>
          <a:spcPct val="85000"/>
        </a:lnSpc>
        <a:spcBef>
          <a:spcPct val="0"/>
        </a:spcBef>
        <a:buNone/>
        <a:defRPr sz="3000" kern="1200" spc="-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90000"/>
        </a:lnSpc>
        <a:spcBef>
          <a:spcPts val="1200"/>
        </a:spcBef>
        <a:spcAft>
          <a:spcPts val="200"/>
        </a:spcAft>
        <a:buFontTx/>
        <a:buBlip>
          <a:blip r:embed="rId13"/>
        </a:buBlip>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6" name="Straight Connector 15"/>
          <p:cNvCxnSpPr/>
          <p:nvPr userDrawn="1"/>
        </p:nvCxnSpPr>
        <p:spPr>
          <a:xfrm>
            <a:off x="278849" y="4140316"/>
            <a:ext cx="5712563" cy="1607"/>
          </a:xfrm>
          <a:prstGeom prst="line">
            <a:avLst/>
          </a:prstGeom>
          <a:ln>
            <a:solidFill>
              <a:srgbClr val="10488D"/>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rotWithShape="1">
          <a:blip r:embed="rId7" cstate="print">
            <a:duotone>
              <a:schemeClr val="bg2">
                <a:shade val="45000"/>
                <a:satMod val="135000"/>
              </a:schemeClr>
              <a:prstClr val="white"/>
            </a:duotone>
          </a:blip>
          <a:srcRect l="1" r="37669"/>
          <a:stretch/>
        </p:blipFill>
        <p:spPr>
          <a:xfrm>
            <a:off x="6918547" y="1673322"/>
            <a:ext cx="2225453" cy="4403481"/>
          </a:xfrm>
          <a:prstGeom prst="rect">
            <a:avLst/>
          </a:prstGeom>
        </p:spPr>
      </p:pic>
      <p:pic>
        <p:nvPicPr>
          <p:cNvPr id="13" name="Picture 12"/>
          <p:cNvPicPr>
            <a:picLocks noChangeAspect="1"/>
          </p:cNvPicPr>
          <p:nvPr userDrawn="1"/>
        </p:nvPicPr>
        <p:blipFill>
          <a:blip r:embed="rId8" cstate="print">
            <a:extLst>
              <a:ext uri="{28A0092B-C50C-407E-A947-70E740481C1C}">
                <a14:useLocalDpi xmlns="" xmlns:a14="http://schemas.microsoft.com/office/drawing/2010/main" val="0"/>
              </a:ext>
            </a:extLst>
          </a:blip>
          <a:stretch>
            <a:fillRect/>
          </a:stretch>
        </p:blipFill>
        <p:spPr>
          <a:xfrm>
            <a:off x="337338" y="332220"/>
            <a:ext cx="2920084" cy="872009"/>
          </a:xfrm>
          <a:prstGeom prst="rect">
            <a:avLst/>
          </a:prstGeom>
        </p:spPr>
      </p:pic>
      <p:pic>
        <p:nvPicPr>
          <p:cNvPr id="14" name="Picture 13" descr="Hosted-by.png"/>
          <p:cNvPicPr>
            <a:picLocks noChangeAspect="1"/>
          </p:cNvPicPr>
          <p:nvPr userDrawn="1"/>
        </p:nvPicPr>
        <p:blipFill>
          <a:blip r:embed="rId9" cstate="print">
            <a:extLst>
              <a:ext uri="{28A0092B-C50C-407E-A947-70E740481C1C}">
                <a14:useLocalDpi xmlns="" xmlns:a14="http://schemas.microsoft.com/office/drawing/2010/main" val="0"/>
              </a:ext>
            </a:extLst>
          </a:blip>
          <a:stretch>
            <a:fillRect/>
          </a:stretch>
        </p:blipFill>
        <p:spPr>
          <a:xfrm>
            <a:off x="6771230" y="230094"/>
            <a:ext cx="2051754" cy="942473"/>
          </a:xfrm>
          <a:prstGeom prst="rect">
            <a:avLst/>
          </a:prstGeom>
        </p:spPr>
      </p:pic>
      <p:sp>
        <p:nvSpPr>
          <p:cNvPr id="8" name="Date Placeholder 7"/>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781D2-3619-1F49-97D3-3BC46D9FDD2D}" type="datetimeFigureOut">
              <a:rPr lang="en-US" smtClean="0"/>
              <a:pPr/>
              <a:t>5/7/2015</a:t>
            </a:fld>
            <a:endParaRPr lang="en-US" dirty="0"/>
          </a:p>
        </p:txBody>
      </p:sp>
      <p:sp>
        <p:nvSpPr>
          <p:cNvPr id="12" name="Footer Placeholder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5" name="Slide Number Placeholder 1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30C0-7DC6-8645-8F10-9B3B7CAB8309}" type="slidenum">
              <a:rPr lang="en-US" smtClean="0"/>
              <a:pPr/>
              <a:t>‹Nº›</a:t>
            </a:fld>
            <a:endParaRPr lang="en-US"/>
          </a:p>
        </p:txBody>
      </p:sp>
    </p:spTree>
    <p:extLst>
      <p:ext uri="{BB962C8B-B14F-4D97-AF65-F5344CB8AC3E}">
        <p14:creationId xmlns="" xmlns:p14="http://schemas.microsoft.com/office/powerpoint/2010/main" val="319145751"/>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73" r:id="rId4"/>
    <p:sldLayoutId id="2147483658" r:id="rId5"/>
  </p:sldLayoutIdLst>
  <p:txStyles>
    <p:titleStyle>
      <a:lvl1pPr algn="l" defTabSz="914400" rtl="0" eaLnBrk="1" latinLnBrk="0" hangingPunct="1">
        <a:lnSpc>
          <a:spcPct val="85000"/>
        </a:lnSpc>
        <a:spcBef>
          <a:spcPct val="0"/>
        </a:spcBef>
        <a:buNone/>
        <a:defRPr sz="3000" kern="1200" spc="-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90000"/>
        </a:lnSpc>
        <a:spcBef>
          <a:spcPts val="1200"/>
        </a:spcBef>
        <a:spcAft>
          <a:spcPts val="200"/>
        </a:spcAft>
        <a:buFontTx/>
        <a:buBlip>
          <a:blip r:embed="rId10"/>
        </a:buBlip>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unep.org/10yfp"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mailto:10yfp@unep.org" TargetMode="External"/><Relationship Id="rId4" Type="http://schemas.openxmlformats.org/officeDocument/2006/relationships/hyperlink" Target="http://www.start.scpclearinghous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4294967295"/>
          </p:nvPr>
        </p:nvSpPr>
        <p:spPr>
          <a:xfrm>
            <a:off x="325676" y="2680569"/>
            <a:ext cx="5849655" cy="2079320"/>
          </a:xfrm>
          <a:prstGeom prst="rect">
            <a:avLst/>
          </a:prstGeom>
        </p:spPr>
        <p:txBody>
          <a:bodyPr/>
          <a:lstStyle/>
          <a:p>
            <a:pPr algn="ctr">
              <a:buNone/>
            </a:pPr>
            <a:endParaRPr lang="es-ES_tradnl" sz="800" b="1" dirty="0" smtClean="0"/>
          </a:p>
          <a:p>
            <a:pPr algn="ctr">
              <a:buNone/>
            </a:pPr>
            <a:r>
              <a:rPr lang="es-ES_tradnl" sz="3200" b="1" cap="small" dirty="0" smtClean="0"/>
              <a:t>Consumo </a:t>
            </a:r>
            <a:r>
              <a:rPr lang="es-ES_tradnl" sz="3200" b="1" cap="small" dirty="0" smtClean="0"/>
              <a:t>y Producción </a:t>
            </a:r>
            <a:r>
              <a:rPr lang="es-ES_tradnl" sz="3200" b="1" cap="small" dirty="0" smtClean="0"/>
              <a:t>Sostenibles</a:t>
            </a:r>
            <a:endParaRPr lang="es-ES_tradnl" sz="3100" b="1" dirty="0" smtClean="0">
              <a:solidFill>
                <a:schemeClr val="tx1"/>
              </a:solidFill>
            </a:endParaRPr>
          </a:p>
        </p:txBody>
      </p:sp>
      <p:pic>
        <p:nvPicPr>
          <p:cNvPr id="4" name="Picture 3" descr="10YFP_Full Color GRADIENT-01.jpg"/>
          <p:cNvPicPr>
            <a:picLocks noChangeAspect="1"/>
          </p:cNvPicPr>
          <p:nvPr/>
        </p:nvPicPr>
        <p:blipFill>
          <a:blip r:embed="rId3" cstate="print"/>
          <a:stretch>
            <a:fillRect/>
          </a:stretch>
        </p:blipFill>
        <p:spPr>
          <a:xfrm>
            <a:off x="152400" y="0"/>
            <a:ext cx="3048000" cy="1981200"/>
          </a:xfrm>
          <a:prstGeom prst="rect">
            <a:avLst/>
          </a:prstGeom>
        </p:spPr>
      </p:pic>
      <p:sp>
        <p:nvSpPr>
          <p:cNvPr id="5" name="TextBox 4"/>
          <p:cNvSpPr txBox="1"/>
          <p:nvPr/>
        </p:nvSpPr>
        <p:spPr>
          <a:xfrm>
            <a:off x="3970750" y="5649238"/>
            <a:ext cx="3908539" cy="1200329"/>
          </a:xfrm>
          <a:prstGeom prst="rect">
            <a:avLst/>
          </a:prstGeom>
          <a:noFill/>
        </p:spPr>
        <p:txBody>
          <a:bodyPr wrap="square" rtlCol="0">
            <a:spAutoFit/>
          </a:bodyPr>
          <a:lstStyle/>
          <a:p>
            <a:pPr algn="r"/>
            <a:r>
              <a:rPr lang="es-ES_tradnl" dirty="0" smtClean="0"/>
              <a:t>Jose R Domenech,</a:t>
            </a:r>
            <a:endParaRPr lang="es-ES_tradnl" dirty="0" smtClean="0"/>
          </a:p>
          <a:p>
            <a:pPr algn="r"/>
            <a:r>
              <a:rPr lang="es-ES_tradnl" dirty="0" smtClean="0"/>
              <a:t>Consultor Regional</a:t>
            </a:r>
            <a:endParaRPr lang="es-ES_tradnl" dirty="0" smtClean="0"/>
          </a:p>
          <a:p>
            <a:pPr algn="r"/>
            <a:r>
              <a:rPr lang="es-ES_tradnl" dirty="0" smtClean="0"/>
              <a:t>Marco Decenal de Programas de CPS</a:t>
            </a:r>
            <a:endParaRPr lang="es-ES_tradnl" dirty="0" smtClean="0"/>
          </a:p>
          <a:p>
            <a:pPr algn="r"/>
            <a:r>
              <a:rPr lang="es-ES_tradnl" dirty="0" smtClean="0"/>
              <a:t>ROLAC - PNUMA</a:t>
            </a:r>
            <a:endParaRPr lang="es-ES_tradnl" dirty="0" smtClean="0"/>
          </a:p>
        </p:txBody>
      </p:sp>
      <p:sp>
        <p:nvSpPr>
          <p:cNvPr id="6" name="TextBox 5"/>
          <p:cNvSpPr txBox="1"/>
          <p:nvPr/>
        </p:nvSpPr>
        <p:spPr>
          <a:xfrm>
            <a:off x="1114816" y="4421688"/>
            <a:ext cx="5098094" cy="430887"/>
          </a:xfrm>
          <a:prstGeom prst="rect">
            <a:avLst/>
          </a:prstGeom>
          <a:noFill/>
        </p:spPr>
        <p:txBody>
          <a:bodyPr wrap="square" rtlCol="0">
            <a:spAutoFit/>
          </a:bodyPr>
          <a:lstStyle/>
          <a:p>
            <a:pPr algn="ctr"/>
            <a:r>
              <a:rPr lang="es-ES_tradnl" sz="2200" dirty="0" err="1" smtClean="0"/>
              <a:t>Panama</a:t>
            </a:r>
            <a:r>
              <a:rPr lang="es-ES_tradnl" sz="2200" dirty="0" smtClean="0"/>
              <a:t>, 7 de mayo 2015</a:t>
            </a:r>
            <a:endParaRPr lang="es-ES_tradnl"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09600" y="1600200"/>
            <a:ext cx="8229600" cy="5940425"/>
          </a:xfrm>
          <a:prstGeom prst="rect">
            <a:avLst/>
          </a:prstGeom>
        </p:spPr>
        <p:txBody>
          <a:bodyPr>
            <a:spAutoFit/>
          </a:bodyPr>
          <a:lstStyle/>
          <a:p>
            <a:pPr>
              <a:defRPr/>
            </a:pPr>
            <a:r>
              <a:rPr lang="es-MX" sz="2000" i="1" dirty="0" err="1">
                <a:solidFill>
                  <a:srgbClr val="404040"/>
                </a:solidFill>
                <a:latin typeface="+mn-lt"/>
                <a:cs typeface="+mn-cs"/>
              </a:rPr>
              <a:t>Structure</a:t>
            </a:r>
            <a:r>
              <a:rPr lang="es-MX" sz="2000" i="1" dirty="0">
                <a:solidFill>
                  <a:srgbClr val="404040"/>
                </a:solidFill>
                <a:latin typeface="+mn-lt"/>
                <a:cs typeface="+mn-cs"/>
              </a:rPr>
              <a:t>:</a:t>
            </a:r>
          </a:p>
          <a:p>
            <a:pPr>
              <a:defRPr/>
            </a:pPr>
            <a:endParaRPr lang="es-PA" sz="2000" dirty="0"/>
          </a:p>
          <a:p>
            <a:pPr marL="457200" indent="-457200">
              <a:buFontTx/>
              <a:buAutoNum type="arabicPeriod"/>
              <a:defRPr/>
            </a:pPr>
            <a:r>
              <a:rPr lang="en-US" sz="2000" dirty="0">
                <a:solidFill>
                  <a:srgbClr val="404040"/>
                </a:solidFill>
                <a:latin typeface="+mn-lt"/>
                <a:cs typeface="+mn-cs"/>
              </a:rPr>
              <a:t>Background information: the 10YFP (what is the </a:t>
            </a:r>
            <a:r>
              <a:rPr lang="en-US" sz="2000" dirty="0">
                <a:solidFill>
                  <a:srgbClr val="404040"/>
                </a:solidFill>
                <a:latin typeface="+mn-lt"/>
                <a:cs typeface="+mn-cs"/>
              </a:rPr>
              <a:t>10YFP?, </a:t>
            </a:r>
            <a:r>
              <a:rPr lang="en-US" sz="2000" dirty="0">
                <a:solidFill>
                  <a:srgbClr val="404040"/>
                </a:solidFill>
                <a:latin typeface="+mn-lt"/>
                <a:cs typeface="+mn-cs"/>
              </a:rPr>
              <a:t>Main objectives, </a:t>
            </a:r>
            <a:r>
              <a:rPr lang="en-US" sz="2000" dirty="0" err="1">
                <a:solidFill>
                  <a:srgbClr val="404040"/>
                </a:solidFill>
                <a:latin typeface="+mn-lt"/>
                <a:cs typeface="+mn-cs"/>
              </a:rPr>
              <a:t>Programmes</a:t>
            </a:r>
            <a:r>
              <a:rPr lang="en-US" sz="2000" dirty="0">
                <a:solidFill>
                  <a:srgbClr val="404040"/>
                </a:solidFill>
                <a:latin typeface="+mn-lt"/>
                <a:cs typeface="+mn-cs"/>
              </a:rPr>
              <a:t> and 10YFP </a:t>
            </a:r>
            <a:r>
              <a:rPr lang="en-US" sz="2000" dirty="0">
                <a:solidFill>
                  <a:srgbClr val="404040"/>
                </a:solidFill>
                <a:latin typeface="+mn-lt"/>
                <a:cs typeface="+mn-cs"/>
              </a:rPr>
              <a:t>structure</a:t>
            </a:r>
            <a:r>
              <a:rPr lang="en-US" sz="2000" dirty="0">
                <a:solidFill>
                  <a:srgbClr val="404040"/>
                </a:solidFill>
                <a:latin typeface="+mn-lt"/>
                <a:cs typeface="+mn-cs"/>
              </a:rPr>
              <a:t>: main actors and interactions)</a:t>
            </a:r>
          </a:p>
          <a:p>
            <a:pPr marL="457200" indent="-457200">
              <a:buFontTx/>
              <a:buAutoNum type="arabicPeriod"/>
              <a:defRPr/>
            </a:pPr>
            <a:r>
              <a:rPr lang="en-US" sz="2000" dirty="0">
                <a:solidFill>
                  <a:srgbClr val="404040"/>
                </a:solidFill>
                <a:latin typeface="+mn-lt"/>
                <a:cs typeface="+mn-cs"/>
              </a:rPr>
              <a:t>The 10YFP working at the regional level in LAC</a:t>
            </a:r>
          </a:p>
          <a:p>
            <a:pPr marL="457200" indent="-457200">
              <a:buFontTx/>
              <a:buAutoNum type="arabicPeriod"/>
              <a:defRPr/>
            </a:pPr>
            <a:r>
              <a:rPr lang="en-US" sz="2000" dirty="0">
                <a:solidFill>
                  <a:srgbClr val="404040"/>
                </a:solidFill>
                <a:latin typeface="+mn-lt"/>
                <a:cs typeface="+mn-cs"/>
              </a:rPr>
              <a:t>Regional Strategy</a:t>
            </a:r>
          </a:p>
          <a:p>
            <a:pPr marL="914400" lvl="1" indent="-457200">
              <a:defRPr/>
            </a:pPr>
            <a:r>
              <a:rPr lang="en-US" sz="2000" dirty="0">
                <a:solidFill>
                  <a:srgbClr val="404040"/>
                </a:solidFill>
                <a:latin typeface="+mn-lt"/>
                <a:cs typeface="+mn-cs"/>
              </a:rPr>
              <a:t>3.1 Thematic and </a:t>
            </a:r>
            <a:r>
              <a:rPr lang="en-US" sz="2000" dirty="0" err="1">
                <a:solidFill>
                  <a:srgbClr val="404040"/>
                </a:solidFill>
                <a:latin typeface="+mn-lt"/>
                <a:cs typeface="+mn-cs"/>
              </a:rPr>
              <a:t>sectoral</a:t>
            </a:r>
            <a:r>
              <a:rPr lang="en-US" sz="2000" dirty="0">
                <a:solidFill>
                  <a:srgbClr val="404040"/>
                </a:solidFill>
                <a:latin typeface="+mn-lt"/>
                <a:cs typeface="+mn-cs"/>
              </a:rPr>
              <a:t> </a:t>
            </a:r>
            <a:r>
              <a:rPr lang="en-US" sz="2000" dirty="0" err="1">
                <a:solidFill>
                  <a:srgbClr val="404040"/>
                </a:solidFill>
                <a:latin typeface="+mn-lt"/>
                <a:cs typeface="+mn-cs"/>
              </a:rPr>
              <a:t>priorites</a:t>
            </a:r>
            <a:r>
              <a:rPr lang="en-US" sz="2000" dirty="0">
                <a:solidFill>
                  <a:srgbClr val="404040"/>
                </a:solidFill>
                <a:latin typeface="+mn-lt"/>
                <a:cs typeface="+mn-cs"/>
              </a:rPr>
              <a:t> (see next slide)</a:t>
            </a:r>
          </a:p>
          <a:p>
            <a:pPr marL="914400" lvl="1" indent="-457200">
              <a:defRPr/>
            </a:pPr>
            <a:r>
              <a:rPr lang="en-US" sz="2000" dirty="0">
                <a:solidFill>
                  <a:srgbClr val="404040"/>
                </a:solidFill>
                <a:latin typeface="+mn-lt"/>
                <a:cs typeface="+mn-cs"/>
              </a:rPr>
              <a:t>3.2. Synergies and cooperation among SCP regional </a:t>
            </a:r>
            <a:r>
              <a:rPr lang="en-US" sz="2000" dirty="0">
                <a:solidFill>
                  <a:srgbClr val="404040"/>
                </a:solidFill>
                <a:latin typeface="+mn-lt"/>
                <a:cs typeface="+mn-cs"/>
              </a:rPr>
              <a:t>priorities</a:t>
            </a:r>
            <a:endParaRPr lang="en-US" sz="2000" dirty="0">
              <a:solidFill>
                <a:srgbClr val="404040"/>
              </a:solidFill>
              <a:latin typeface="+mn-lt"/>
              <a:cs typeface="+mn-cs"/>
            </a:endParaRPr>
          </a:p>
          <a:p>
            <a:pPr marL="914400" lvl="1" indent="-457200">
              <a:defRPr/>
            </a:pPr>
            <a:r>
              <a:rPr lang="en-US" sz="2000" dirty="0">
                <a:solidFill>
                  <a:srgbClr val="404040"/>
                </a:solidFill>
                <a:latin typeface="+mn-lt"/>
                <a:cs typeface="+mn-cs"/>
              </a:rPr>
              <a:t>3.3. Implementation mechanisms</a:t>
            </a:r>
          </a:p>
          <a:p>
            <a:pPr marL="1371600" lvl="2" indent="-457200">
              <a:defRPr/>
            </a:pPr>
            <a:r>
              <a:rPr lang="en-US" sz="2000" dirty="0">
                <a:solidFill>
                  <a:srgbClr val="404040"/>
                </a:solidFill>
                <a:latin typeface="+mn-lt"/>
                <a:cs typeface="+mn-cs"/>
              </a:rPr>
              <a:t>3.3.1. Strengthen the Regional Council of Government Experts </a:t>
            </a:r>
            <a:r>
              <a:rPr lang="en-US" sz="2000" dirty="0">
                <a:solidFill>
                  <a:srgbClr val="404040"/>
                </a:solidFill>
                <a:latin typeface="+mn-lt"/>
                <a:cs typeface="+mn-cs"/>
              </a:rPr>
              <a:t>on SCP </a:t>
            </a:r>
            <a:r>
              <a:rPr lang="en-US" sz="2000" dirty="0">
                <a:solidFill>
                  <a:srgbClr val="404040"/>
                </a:solidFill>
                <a:latin typeface="+mn-lt"/>
                <a:cs typeface="+mn-cs"/>
              </a:rPr>
              <a:t>and </a:t>
            </a:r>
            <a:r>
              <a:rPr lang="en-US" sz="2000" dirty="0">
                <a:solidFill>
                  <a:srgbClr val="404040"/>
                </a:solidFill>
                <a:latin typeface="+mn-lt"/>
                <a:cs typeface="+mn-cs"/>
              </a:rPr>
              <a:t>NFP</a:t>
            </a:r>
            <a:endParaRPr lang="en-US" sz="2000" dirty="0">
              <a:solidFill>
                <a:srgbClr val="404040"/>
              </a:solidFill>
              <a:latin typeface="+mn-lt"/>
              <a:cs typeface="+mn-cs"/>
            </a:endParaRPr>
          </a:p>
          <a:p>
            <a:pPr marL="1371600" lvl="2" indent="-457200">
              <a:defRPr/>
            </a:pPr>
            <a:r>
              <a:rPr lang="en-US" sz="2000" dirty="0">
                <a:solidFill>
                  <a:srgbClr val="404040"/>
                </a:solidFill>
                <a:latin typeface="+mn-lt"/>
                <a:cs typeface="+mn-cs"/>
              </a:rPr>
              <a:t>3.3.2. Capacity building and awareness rising </a:t>
            </a:r>
          </a:p>
          <a:p>
            <a:pPr marL="1371600" lvl="2" indent="-457200">
              <a:defRPr/>
            </a:pPr>
            <a:r>
              <a:rPr lang="es-PA" sz="2000" dirty="0">
                <a:solidFill>
                  <a:srgbClr val="404040"/>
                </a:solidFill>
                <a:latin typeface="+mn-lt"/>
                <a:cs typeface="+mn-cs"/>
              </a:rPr>
              <a:t>3.3.3. </a:t>
            </a:r>
            <a:r>
              <a:rPr lang="es-PA" sz="2000" dirty="0" err="1">
                <a:solidFill>
                  <a:srgbClr val="404040"/>
                </a:solidFill>
                <a:latin typeface="+mn-lt"/>
                <a:cs typeface="+mn-cs"/>
              </a:rPr>
              <a:t>Mobilizing</a:t>
            </a:r>
            <a:r>
              <a:rPr lang="es-PA" sz="2000" dirty="0">
                <a:solidFill>
                  <a:srgbClr val="404040"/>
                </a:solidFill>
                <a:latin typeface="+mn-lt"/>
                <a:cs typeface="+mn-cs"/>
              </a:rPr>
              <a:t> </a:t>
            </a:r>
            <a:r>
              <a:rPr lang="es-PA" sz="2000" dirty="0" err="1">
                <a:solidFill>
                  <a:srgbClr val="404040"/>
                </a:solidFill>
                <a:latin typeface="+mn-lt"/>
                <a:cs typeface="+mn-cs"/>
              </a:rPr>
              <a:t>financial</a:t>
            </a:r>
            <a:r>
              <a:rPr lang="es-PA" sz="2000" dirty="0">
                <a:solidFill>
                  <a:srgbClr val="404040"/>
                </a:solidFill>
                <a:latin typeface="+mn-lt"/>
                <a:cs typeface="+mn-cs"/>
              </a:rPr>
              <a:t> </a:t>
            </a:r>
            <a:r>
              <a:rPr lang="es-PA" sz="2000" dirty="0" err="1">
                <a:solidFill>
                  <a:srgbClr val="404040"/>
                </a:solidFill>
                <a:latin typeface="+mn-lt"/>
                <a:cs typeface="+mn-cs"/>
              </a:rPr>
              <a:t>resources</a:t>
            </a:r>
            <a:r>
              <a:rPr lang="es-PA" sz="2000" dirty="0">
                <a:solidFill>
                  <a:srgbClr val="404040"/>
                </a:solidFill>
                <a:latin typeface="+mn-lt"/>
                <a:cs typeface="+mn-cs"/>
              </a:rPr>
              <a:t> </a:t>
            </a:r>
          </a:p>
          <a:p>
            <a:pPr marL="1371600" lvl="2" indent="-457200">
              <a:defRPr/>
            </a:pPr>
            <a:r>
              <a:rPr lang="es-PA" sz="2000" dirty="0">
                <a:solidFill>
                  <a:srgbClr val="404040"/>
                </a:solidFill>
                <a:latin typeface="+mn-lt"/>
                <a:cs typeface="+mn-cs"/>
              </a:rPr>
              <a:t>3.3.4. </a:t>
            </a:r>
            <a:r>
              <a:rPr lang="es-PA" sz="2000" dirty="0" err="1">
                <a:solidFill>
                  <a:srgbClr val="404040"/>
                </a:solidFill>
                <a:latin typeface="+mn-lt"/>
                <a:cs typeface="+mn-cs"/>
              </a:rPr>
              <a:t>Outreach</a:t>
            </a:r>
            <a:r>
              <a:rPr lang="es-PA" sz="2000" dirty="0">
                <a:solidFill>
                  <a:srgbClr val="404040"/>
                </a:solidFill>
                <a:latin typeface="+mn-lt"/>
                <a:cs typeface="+mn-cs"/>
              </a:rPr>
              <a:t> and </a:t>
            </a:r>
            <a:r>
              <a:rPr lang="es-PA" sz="2000" dirty="0" err="1">
                <a:solidFill>
                  <a:srgbClr val="404040"/>
                </a:solidFill>
                <a:latin typeface="+mn-lt"/>
                <a:cs typeface="+mn-cs"/>
              </a:rPr>
              <a:t>Communications</a:t>
            </a:r>
            <a:r>
              <a:rPr lang="es-PA" sz="2000" dirty="0">
                <a:solidFill>
                  <a:srgbClr val="404040"/>
                </a:solidFill>
                <a:latin typeface="+mn-lt"/>
                <a:cs typeface="+mn-cs"/>
              </a:rPr>
              <a:t> </a:t>
            </a:r>
          </a:p>
          <a:p>
            <a:pPr marL="1371600" lvl="2" indent="-457200">
              <a:defRPr/>
            </a:pPr>
            <a:r>
              <a:rPr lang="es-PA" sz="2000" dirty="0">
                <a:solidFill>
                  <a:srgbClr val="404040"/>
                </a:solidFill>
                <a:latin typeface="+mn-lt"/>
                <a:cs typeface="+mn-cs"/>
              </a:rPr>
              <a:t>3.3.5. </a:t>
            </a:r>
            <a:r>
              <a:rPr lang="es-PA" sz="2000" dirty="0" err="1">
                <a:solidFill>
                  <a:srgbClr val="404040"/>
                </a:solidFill>
                <a:latin typeface="+mn-lt"/>
                <a:cs typeface="+mn-cs"/>
              </a:rPr>
              <a:t>Reporting</a:t>
            </a:r>
            <a:r>
              <a:rPr lang="es-PA" sz="2000" dirty="0">
                <a:solidFill>
                  <a:srgbClr val="404040"/>
                </a:solidFill>
                <a:latin typeface="+mn-lt"/>
                <a:cs typeface="+mn-cs"/>
              </a:rPr>
              <a:t> and </a:t>
            </a:r>
            <a:r>
              <a:rPr lang="es-PA" sz="2000" dirty="0" err="1">
                <a:solidFill>
                  <a:srgbClr val="404040"/>
                </a:solidFill>
                <a:latin typeface="+mn-lt"/>
                <a:cs typeface="+mn-cs"/>
              </a:rPr>
              <a:t>monitoring</a:t>
            </a:r>
            <a:r>
              <a:rPr lang="es-PA" sz="2000" dirty="0">
                <a:solidFill>
                  <a:srgbClr val="404040"/>
                </a:solidFill>
                <a:latin typeface="+mn-lt"/>
                <a:cs typeface="+mn-cs"/>
              </a:rPr>
              <a:t> </a:t>
            </a:r>
            <a:endParaRPr lang="en-US" sz="2000" dirty="0">
              <a:solidFill>
                <a:srgbClr val="404040"/>
              </a:solidFill>
              <a:latin typeface="+mn-lt"/>
              <a:cs typeface="+mn-cs"/>
            </a:endParaRPr>
          </a:p>
          <a:p>
            <a:pPr marL="457200" indent="-457200">
              <a:buFontTx/>
              <a:buAutoNum type="arabicPeriod"/>
              <a:defRPr/>
            </a:pPr>
            <a:endParaRPr lang="en-US" sz="2000" dirty="0">
              <a:solidFill>
                <a:srgbClr val="404040"/>
              </a:solidFill>
              <a:latin typeface="+mn-lt"/>
              <a:cs typeface="+mn-cs"/>
            </a:endParaRPr>
          </a:p>
          <a:p>
            <a:pPr marL="457200" indent="-457200">
              <a:buFontTx/>
              <a:buAutoNum type="arabicPeriod"/>
              <a:defRPr/>
            </a:pPr>
            <a:endParaRPr lang="en-US" sz="2000" dirty="0">
              <a:solidFill>
                <a:srgbClr val="404040"/>
              </a:solidFill>
              <a:latin typeface="+mn-lt"/>
              <a:cs typeface="+mn-cs"/>
            </a:endParaRPr>
          </a:p>
          <a:p>
            <a:pPr marL="457200" indent="-457200">
              <a:buFontTx/>
              <a:buAutoNum type="arabicPeriod"/>
              <a:defRPr/>
            </a:pPr>
            <a:endParaRPr lang="es-PA" sz="2000" dirty="0">
              <a:solidFill>
                <a:srgbClr val="404040"/>
              </a:solidFill>
              <a:latin typeface="+mn-lt"/>
              <a:cs typeface="+mn-cs"/>
            </a:endParaRPr>
          </a:p>
          <a:p>
            <a:pPr>
              <a:defRPr/>
            </a:pPr>
            <a:endParaRPr lang="es-PA" sz="2000" dirty="0">
              <a:solidFill>
                <a:srgbClr val="404040"/>
              </a:solidFill>
              <a:latin typeface="+mn-lt"/>
              <a:cs typeface="+mn-cs"/>
            </a:endParaRPr>
          </a:p>
        </p:txBody>
      </p:sp>
      <p:sp>
        <p:nvSpPr>
          <p:cNvPr id="4" name="Content Placeholder 1"/>
          <p:cNvSpPr txBox="1">
            <a:spLocks/>
          </p:cNvSpPr>
          <p:nvPr/>
        </p:nvSpPr>
        <p:spPr>
          <a:xfrm>
            <a:off x="1828800" y="-325676"/>
            <a:ext cx="5661764" cy="1143000"/>
          </a:xfrm>
          <a:prstGeom prst="rect">
            <a:avLst/>
          </a:prstGeom>
        </p:spPr>
        <p:txBody>
          <a:bodyPr/>
          <a:lstStyle/>
          <a:p>
            <a:pPr algn="ctr" eaLnBrk="0" hangingPunct="0">
              <a:lnSpc>
                <a:spcPct val="90000"/>
              </a:lnSpc>
              <a:spcBef>
                <a:spcPts val="1200"/>
              </a:spcBef>
              <a:spcAft>
                <a:spcPts val="200"/>
              </a:spcAft>
              <a:buFontTx/>
              <a:buBlip>
                <a:blip r:embed="rId3"/>
              </a:buBlip>
              <a:defRPr/>
            </a:pPr>
            <a:endParaRPr lang="es-PA" b="1" dirty="0">
              <a:solidFill>
                <a:srgbClr val="404040"/>
              </a:solidFill>
              <a:latin typeface="+mn-lt"/>
              <a:cs typeface="+mn-cs"/>
            </a:endParaRPr>
          </a:p>
          <a:p>
            <a:pPr algn="ctr" eaLnBrk="0" hangingPunct="0">
              <a:lnSpc>
                <a:spcPct val="90000"/>
              </a:lnSpc>
              <a:spcBef>
                <a:spcPts val="1200"/>
              </a:spcBef>
              <a:spcAft>
                <a:spcPts val="200"/>
              </a:spcAft>
              <a:buFontTx/>
              <a:buBlip>
                <a:blip r:embed="rId3"/>
              </a:buBlip>
              <a:defRPr/>
            </a:pPr>
            <a:r>
              <a:rPr lang="en-US" b="1" dirty="0">
                <a:solidFill>
                  <a:srgbClr val="404040"/>
                </a:solidFill>
                <a:latin typeface="+mn-lt"/>
                <a:cs typeface="+mn-cs"/>
              </a:rPr>
              <a:t>Regional Strategy on Sustainable Consumption and Production (SCP) for the 10YFP implementation in Latin-America and the Caribbean (2014-2022)</a:t>
            </a:r>
            <a:endParaRPr lang="fr-FR" b="1" dirty="0">
              <a:solidFill>
                <a:srgbClr val="10488D"/>
              </a:solidFill>
              <a:latin typeface="+mn-lt"/>
              <a:cs typeface="+mn-cs"/>
            </a:endParaRPr>
          </a:p>
          <a:p>
            <a:pPr algn="ctr">
              <a:lnSpc>
                <a:spcPct val="90000"/>
              </a:lnSpc>
              <a:spcBef>
                <a:spcPts val="1200"/>
              </a:spcBef>
              <a:spcAft>
                <a:spcPts val="200"/>
              </a:spcAft>
              <a:buFontTx/>
              <a:buBlip>
                <a:blip r:embed="rId3"/>
              </a:buBlip>
              <a:defRPr/>
            </a:pPr>
            <a:endParaRPr lang="en-US" sz="2000" b="1" dirty="0">
              <a:solidFill>
                <a:srgbClr val="10488D"/>
              </a:solidFill>
              <a:latin typeface="+mn-lt"/>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31104" y="2386657"/>
            <a:ext cx="8049016" cy="2009979"/>
          </a:xfrm>
        </p:spPr>
        <p:txBody>
          <a:bodyPr>
            <a:noAutofit/>
          </a:bodyPr>
          <a:lstStyle/>
          <a:p>
            <a:pPr marL="457200" indent="-457200">
              <a:buAutoNum type="arabicPeriod"/>
            </a:pPr>
            <a:r>
              <a:rPr lang="es-MX" sz="2400" b="1" dirty="0" smtClean="0">
                <a:solidFill>
                  <a:srgbClr val="1A7C23"/>
                </a:solidFill>
              </a:rPr>
              <a:t>Marco Decenal de Programas de CPS (10YFP)</a:t>
            </a:r>
          </a:p>
          <a:p>
            <a:pPr marL="457200" indent="-457200">
              <a:buAutoNum type="arabicPeriod"/>
            </a:pPr>
            <a:r>
              <a:rPr lang="es-MX" sz="2400" b="1" dirty="0" smtClean="0">
                <a:solidFill>
                  <a:srgbClr val="1A7C23"/>
                </a:solidFill>
              </a:rPr>
              <a:t>Estrategia Regional de CPS</a:t>
            </a:r>
          </a:p>
          <a:p>
            <a:pPr marL="457200" indent="-457200">
              <a:buAutoNum type="arabicPeriod"/>
            </a:pPr>
            <a:r>
              <a:rPr lang="es-MX" sz="2400" b="1" dirty="0" smtClean="0">
                <a:solidFill>
                  <a:srgbClr val="1A7C23"/>
                </a:solidFill>
              </a:rPr>
              <a:t>Declaración de la Octava Reunión del Consejo Regional de Expertos de Gobierno en CPS</a:t>
            </a:r>
            <a:endParaRPr lang="es-MX" sz="2400" b="1" dirty="0" smtClean="0">
              <a:solidFill>
                <a:srgbClr val="1A7C23"/>
              </a:solidFill>
            </a:endParaRPr>
          </a:p>
        </p:txBody>
      </p:sp>
      <p:sp>
        <p:nvSpPr>
          <p:cNvPr id="2" name="Slide Number Placeholder 1"/>
          <p:cNvSpPr>
            <a:spLocks noGrp="1"/>
          </p:cNvSpPr>
          <p:nvPr>
            <p:ph type="sldNum" sz="quarter" idx="4"/>
          </p:nvPr>
        </p:nvSpPr>
        <p:spPr/>
        <p:txBody>
          <a:bodyPr/>
          <a:lstStyle/>
          <a:p>
            <a:fld id="{F3B5BC76-B054-4BDA-8973-16849BE35F8F}" type="slidenum">
              <a:rPr lang="en-US" smtClean="0"/>
              <a:pPr/>
              <a:t>2</a:t>
            </a:fld>
            <a:endParaRPr lang="en-US" dirty="0"/>
          </a:p>
        </p:txBody>
      </p:sp>
      <p:sp>
        <p:nvSpPr>
          <p:cNvPr id="3" name="Title 2"/>
          <p:cNvSpPr>
            <a:spLocks noGrp="1"/>
          </p:cNvSpPr>
          <p:nvPr>
            <p:ph type="ctrTitle"/>
          </p:nvPr>
        </p:nvSpPr>
        <p:spPr>
          <a:xfrm>
            <a:off x="1652695" y="226175"/>
            <a:ext cx="5866228" cy="825187"/>
          </a:xfrm>
        </p:spPr>
        <p:txBody>
          <a:bodyPr>
            <a:noAutofit/>
          </a:bodyPr>
          <a:lstStyle/>
          <a:p>
            <a:r>
              <a:rPr lang="en-US" sz="3200" b="1" dirty="0" smtClean="0">
                <a:solidFill>
                  <a:schemeClr val="tx2"/>
                </a:solidFill>
              </a:rPr>
              <a:t>Agenda</a:t>
            </a:r>
            <a:endParaRPr lang="en-US" sz="32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noAutofit/>
          </a:bodyPr>
          <a:lstStyle/>
          <a:p>
            <a:pPr>
              <a:buNone/>
            </a:pPr>
            <a:r>
              <a:rPr lang="es-MX" sz="2400" b="1" dirty="0" smtClean="0">
                <a:solidFill>
                  <a:srgbClr val="1A7C23"/>
                </a:solidFill>
              </a:rPr>
              <a:t>Agenda 21, adoptada en Rio de Janeiro en 1992</a:t>
            </a:r>
          </a:p>
          <a:p>
            <a:pPr>
              <a:spcBef>
                <a:spcPts val="600"/>
              </a:spcBef>
              <a:buNone/>
            </a:pPr>
            <a:r>
              <a:rPr lang="es-MX" sz="2200" b="1" dirty="0" smtClean="0"/>
              <a:t>“La principal causa del continuo deterioro del ambiente global </a:t>
            </a:r>
            <a:r>
              <a:rPr lang="es-MX" sz="2200" dirty="0" smtClean="0"/>
              <a:t>son las patrones no sustentables de consumo y producción…”</a:t>
            </a:r>
            <a:endParaRPr lang="es-MX" sz="800" dirty="0" smtClean="0"/>
          </a:p>
          <a:p>
            <a:pPr>
              <a:buNone/>
            </a:pPr>
            <a:r>
              <a:rPr lang="es-MX" sz="2400" b="1" dirty="0" smtClean="0">
                <a:solidFill>
                  <a:srgbClr val="1A7C23"/>
                </a:solidFill>
              </a:rPr>
              <a:t>Plan de Aplicación de Johannesburgo (JPOI) – 2002</a:t>
            </a:r>
          </a:p>
          <a:p>
            <a:pPr>
              <a:spcBef>
                <a:spcPts val="600"/>
              </a:spcBef>
              <a:spcAft>
                <a:spcPts val="600"/>
              </a:spcAft>
              <a:buNone/>
            </a:pPr>
            <a:r>
              <a:rPr lang="es-MX" sz="2200" dirty="0" smtClean="0"/>
              <a:t>“El cambio de los patrones no sustentable de producción y consumo, </a:t>
            </a:r>
            <a:r>
              <a:rPr lang="es-MX" sz="2200" b="1" dirty="0" smtClean="0"/>
              <a:t>es uno de los objetivos abarcadores de, y requerimientos esenciales para, el desarrollo sustentable.</a:t>
            </a:r>
            <a:r>
              <a:rPr lang="es-MX" sz="2200" dirty="0" smtClean="0"/>
              <a:t>.”</a:t>
            </a:r>
            <a:endParaRPr lang="es-MX" sz="800" dirty="0" smtClean="0"/>
          </a:p>
          <a:p>
            <a:pPr marL="4763" lvl="1" indent="-4763">
              <a:spcBef>
                <a:spcPts val="0"/>
              </a:spcBef>
              <a:buNone/>
            </a:pPr>
            <a:r>
              <a:rPr lang="es-MX" sz="2200" dirty="0" smtClean="0"/>
              <a:t>“fomentar y promover el desarrollo de un Marco de Programas a 10 años (10YFP) en apoyo a las iniciativas regionales y naciones para acelerar el cambio hacia el consumo y la producción sustentables (SCP)</a:t>
            </a:r>
          </a:p>
          <a:p>
            <a:pPr>
              <a:spcBef>
                <a:spcPts val="600"/>
              </a:spcBef>
              <a:buNone/>
            </a:pPr>
            <a:r>
              <a:rPr lang="es-MX" sz="2400" b="1" dirty="0" smtClean="0">
                <a:solidFill>
                  <a:srgbClr val="1A7C23"/>
                </a:solidFill>
              </a:rPr>
              <a:t>Adopción en Rio+20</a:t>
            </a:r>
          </a:p>
          <a:p>
            <a:pPr>
              <a:spcBef>
                <a:spcPts val="600"/>
              </a:spcBef>
              <a:buNone/>
            </a:pPr>
            <a:r>
              <a:rPr lang="es-MX" sz="2200" dirty="0" smtClean="0"/>
              <a:t>“Adoptamos el </a:t>
            </a:r>
            <a:r>
              <a:rPr lang="es-MX" sz="2200" b="1" dirty="0" smtClean="0"/>
              <a:t>Marco de Programas a diez años sobre Patrones de Consumo y Producción Sustentables</a:t>
            </a:r>
            <a:r>
              <a:rPr lang="es-MX" sz="2200" dirty="0" smtClean="0"/>
              <a:t>, contenido en el documento A/CONF.216/5 …”</a:t>
            </a:r>
            <a:endParaRPr lang="es-MX" sz="2200" dirty="0"/>
          </a:p>
        </p:txBody>
      </p:sp>
      <p:sp>
        <p:nvSpPr>
          <p:cNvPr id="2" name="Slide Number Placeholder 1"/>
          <p:cNvSpPr>
            <a:spLocks noGrp="1"/>
          </p:cNvSpPr>
          <p:nvPr>
            <p:ph type="sldNum" sz="quarter" idx="4"/>
          </p:nvPr>
        </p:nvSpPr>
        <p:spPr/>
        <p:txBody>
          <a:bodyPr/>
          <a:lstStyle/>
          <a:p>
            <a:fld id="{F3B5BC76-B054-4BDA-8973-16849BE35F8F}" type="slidenum">
              <a:rPr lang="en-US" smtClean="0"/>
              <a:pPr/>
              <a:t>3</a:t>
            </a:fld>
            <a:endParaRPr lang="en-US" dirty="0"/>
          </a:p>
        </p:txBody>
      </p:sp>
      <p:sp>
        <p:nvSpPr>
          <p:cNvPr id="3" name="Title 2"/>
          <p:cNvSpPr>
            <a:spLocks noGrp="1"/>
          </p:cNvSpPr>
          <p:nvPr>
            <p:ph type="ctrTitle"/>
          </p:nvPr>
        </p:nvSpPr>
        <p:spPr/>
        <p:txBody>
          <a:bodyPr>
            <a:noAutofit/>
          </a:bodyPr>
          <a:lstStyle/>
          <a:p>
            <a:r>
              <a:rPr lang="en-US" sz="3200" b="1" dirty="0" err="1" smtClean="0">
                <a:solidFill>
                  <a:schemeClr val="tx2"/>
                </a:solidFill>
              </a:rPr>
              <a:t>Mandato</a:t>
            </a:r>
            <a:r>
              <a:rPr lang="en-US" sz="3200" b="1" dirty="0" smtClean="0">
                <a:solidFill>
                  <a:schemeClr val="tx2"/>
                </a:solidFill>
              </a:rPr>
              <a:t> </a:t>
            </a:r>
            <a:r>
              <a:rPr lang="en-US" sz="3200" b="1" dirty="0" err="1" smtClean="0">
                <a:solidFill>
                  <a:schemeClr val="tx2"/>
                </a:solidFill>
              </a:rPr>
              <a:t>para</a:t>
            </a:r>
            <a:r>
              <a:rPr lang="en-US" sz="3200" b="1" dirty="0" smtClean="0">
                <a:solidFill>
                  <a:schemeClr val="tx2"/>
                </a:solidFill>
              </a:rPr>
              <a:t> el 10YFP: </a:t>
            </a:r>
            <a:br>
              <a:rPr lang="en-US" sz="3200" b="1" dirty="0" smtClean="0">
                <a:solidFill>
                  <a:schemeClr val="tx2"/>
                </a:solidFill>
              </a:rPr>
            </a:br>
            <a:r>
              <a:rPr lang="en-US" sz="3200" b="1" dirty="0" smtClean="0">
                <a:solidFill>
                  <a:schemeClr val="tx2"/>
                </a:solidFill>
              </a:rPr>
              <a:t>De</a:t>
            </a:r>
            <a:r>
              <a:rPr lang="en-US" sz="2800" b="1" dirty="0" smtClean="0">
                <a:solidFill>
                  <a:schemeClr val="tx2"/>
                </a:solidFill>
              </a:rPr>
              <a:t> Rio 92 a Rio+20 </a:t>
            </a:r>
            <a:endParaRPr lang="en-US" sz="32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3422" y="1321944"/>
            <a:ext cx="8049016" cy="5316850"/>
          </a:xfrm>
        </p:spPr>
        <p:txBody>
          <a:bodyPr/>
          <a:lstStyle/>
          <a:p>
            <a:pPr algn="ctr">
              <a:buNone/>
            </a:pPr>
            <a:r>
              <a:rPr lang="es-ES" sz="2800" b="1" i="1" dirty="0" smtClean="0"/>
              <a:t>Es un marco de acción global para promover la cooperación internacional a fin de acelerar la transición hacia CPS tanto en países desarrollados como en desarrollo. </a:t>
            </a:r>
          </a:p>
          <a:p>
            <a:pPr algn="ctr">
              <a:buNone/>
            </a:pPr>
            <a:endParaRPr lang="es-ES" sz="600" b="1" i="1" dirty="0" smtClean="0"/>
          </a:p>
          <a:p>
            <a:pPr algn="ctr">
              <a:buNone/>
            </a:pPr>
            <a:endParaRPr lang="es-ES" sz="600" b="1" i="1" dirty="0" smtClean="0"/>
          </a:p>
          <a:p>
            <a:pPr algn="ctr">
              <a:buNone/>
            </a:pPr>
            <a:endParaRPr lang="es-ES" sz="600" b="1" i="1" dirty="0" smtClean="0"/>
          </a:p>
          <a:p>
            <a:pPr algn="ctr">
              <a:buNone/>
            </a:pPr>
            <a:endParaRPr lang="es-ES" sz="600" b="1" i="1" dirty="0" smtClean="0"/>
          </a:p>
          <a:p>
            <a:pPr algn="ctr">
              <a:buNone/>
            </a:pPr>
            <a:endParaRPr lang="es-ES" sz="600" b="1" i="1" dirty="0" smtClean="0"/>
          </a:p>
          <a:p>
            <a:pPr algn="ctr">
              <a:buNone/>
            </a:pPr>
            <a:endParaRPr lang="es-ES" sz="600" b="1" i="1" dirty="0" smtClean="0"/>
          </a:p>
          <a:p>
            <a:pPr algn="ctr">
              <a:buNone/>
            </a:pPr>
            <a:r>
              <a:rPr lang="es-ES" sz="2800" b="1" dirty="0" smtClean="0"/>
              <a:t>El 10YFP desarrolla, replica y amplia iniciativas de </a:t>
            </a:r>
            <a:r>
              <a:rPr lang="es-ES" sz="2800" b="1" dirty="0" smtClean="0"/>
              <a:t>CPS</a:t>
            </a:r>
            <a:endParaRPr lang="es-ES" sz="2800" b="1" dirty="0" smtClean="0"/>
          </a:p>
        </p:txBody>
      </p:sp>
      <p:sp>
        <p:nvSpPr>
          <p:cNvPr id="3" name="Title 2"/>
          <p:cNvSpPr>
            <a:spLocks noGrp="1"/>
          </p:cNvSpPr>
          <p:nvPr>
            <p:ph type="ctrTitle"/>
          </p:nvPr>
        </p:nvSpPr>
        <p:spPr/>
        <p:txBody>
          <a:bodyPr>
            <a:normAutofit/>
          </a:bodyPr>
          <a:lstStyle/>
          <a:p>
            <a:r>
              <a:rPr lang="es-ES" sz="3600" b="1" dirty="0" smtClean="0">
                <a:solidFill>
                  <a:srgbClr val="10488D"/>
                </a:solidFill>
              </a:rPr>
              <a:t>¿</a:t>
            </a:r>
            <a:r>
              <a:rPr lang="es-ES" sz="3600" b="1" dirty="0" smtClean="0">
                <a:solidFill>
                  <a:srgbClr val="10488D"/>
                </a:solidFill>
              </a:rPr>
              <a:t>qué</a:t>
            </a:r>
            <a:r>
              <a:rPr lang="es-ES" sz="3600" b="1" dirty="0" smtClean="0">
                <a:solidFill>
                  <a:srgbClr val="10488D"/>
                </a:solidFill>
              </a:rPr>
              <a:t> </a:t>
            </a:r>
            <a:r>
              <a:rPr lang="es-ES" sz="3600" b="1" dirty="0" smtClean="0">
                <a:solidFill>
                  <a:srgbClr val="10488D"/>
                </a:solidFill>
              </a:rPr>
              <a:t>es el </a:t>
            </a:r>
            <a:r>
              <a:rPr lang="en-US" sz="3600" b="1" dirty="0" smtClean="0">
                <a:solidFill>
                  <a:srgbClr val="10488D"/>
                </a:solidFill>
              </a:rPr>
              <a:t>10YFP?</a:t>
            </a:r>
            <a:endParaRPr lang="en-US" sz="3600" b="1" dirty="0">
              <a:solidFill>
                <a:srgbClr val="10488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Arrow Connector 112"/>
          <p:cNvCxnSpPr/>
          <p:nvPr/>
        </p:nvCxnSpPr>
        <p:spPr>
          <a:xfrm rot="5400000">
            <a:off x="1904164" y="1920373"/>
            <a:ext cx="845277" cy="838198"/>
          </a:xfrm>
          <a:prstGeom prst="bentConnector3">
            <a:avLst>
              <a:gd name="adj1" fmla="val 66902"/>
            </a:avLst>
          </a:prstGeom>
          <a:ln w="19050">
            <a:solidFill>
              <a:srgbClr val="00B050"/>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1600200" y="152400"/>
            <a:ext cx="5927156" cy="461665"/>
          </a:xfrm>
          <a:prstGeom prst="rect">
            <a:avLst/>
          </a:prstGeom>
          <a:noFill/>
        </p:spPr>
        <p:txBody>
          <a:bodyPr wrap="square" rtlCol="0">
            <a:spAutoFit/>
          </a:bodyPr>
          <a:lstStyle/>
          <a:p>
            <a:pPr algn="ctr"/>
            <a:r>
              <a:rPr lang="es-ES_tradnl" sz="2400" b="1" smtClean="0"/>
              <a:t>10YFP Estructura organizacional (draft)</a:t>
            </a:r>
            <a:endParaRPr lang="es-ES_tradnl" sz="2400" b="1"/>
          </a:p>
        </p:txBody>
      </p:sp>
      <p:sp>
        <p:nvSpPr>
          <p:cNvPr id="76" name="TextBox 75"/>
          <p:cNvSpPr txBox="1"/>
          <p:nvPr/>
        </p:nvSpPr>
        <p:spPr>
          <a:xfrm>
            <a:off x="8001000" y="1"/>
            <a:ext cx="1143000" cy="1200329"/>
          </a:xfrm>
          <a:prstGeom prst="rect">
            <a:avLst/>
          </a:prstGeom>
          <a:noFill/>
        </p:spPr>
        <p:txBody>
          <a:bodyPr wrap="square" lIns="36000" rIns="36000" rtlCol="0">
            <a:spAutoFit/>
          </a:bodyPr>
          <a:lstStyle/>
          <a:p>
            <a:r>
              <a:rPr lang="es-ES_tradnl" sz="1200" smtClean="0"/>
              <a:t>Líneas de reporte</a:t>
            </a:r>
          </a:p>
          <a:p>
            <a:r>
              <a:rPr lang="es-ES_tradnl" sz="1200" smtClean="0"/>
              <a:t>Guiar y facilitar</a:t>
            </a:r>
          </a:p>
          <a:p>
            <a:r>
              <a:rPr lang="es-ES_tradnl" sz="1200" smtClean="0"/>
              <a:t>Interactuar e implementar</a:t>
            </a:r>
          </a:p>
          <a:p>
            <a:endParaRPr lang="es-ES_tradnl" sz="1200"/>
          </a:p>
        </p:txBody>
      </p:sp>
      <p:cxnSp>
        <p:nvCxnSpPr>
          <p:cNvPr id="77" name="Straight Arrow Connector 76"/>
          <p:cNvCxnSpPr/>
          <p:nvPr/>
        </p:nvCxnSpPr>
        <p:spPr>
          <a:xfrm>
            <a:off x="7620000" y="548680"/>
            <a:ext cx="325196" cy="0"/>
          </a:xfrm>
          <a:prstGeom prst="straightConnector1">
            <a:avLst/>
          </a:prstGeom>
          <a:ln w="190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a:off x="7620000" y="144016"/>
            <a:ext cx="325196" cy="0"/>
          </a:xfrm>
          <a:prstGeom prst="straightConnector1">
            <a:avLst/>
          </a:prstGeom>
          <a:ln w="19050">
            <a:solidFill>
              <a:schemeClr val="tx1"/>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8" name="Left-Right Arrow 87"/>
          <p:cNvSpPr/>
          <p:nvPr/>
        </p:nvSpPr>
        <p:spPr>
          <a:xfrm>
            <a:off x="7696200" y="685800"/>
            <a:ext cx="228600" cy="76200"/>
          </a:xfrm>
          <a:prstGeom prst="leftRightArrow">
            <a:avLst/>
          </a:prstGeom>
          <a:solidFill>
            <a:schemeClr val="accent5">
              <a:lumMod val="75000"/>
            </a:schemeClr>
          </a:solidFill>
          <a:ln w="3175">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cxnSp>
        <p:nvCxnSpPr>
          <p:cNvPr id="133" name="Straight Arrow Connector 132"/>
          <p:cNvCxnSpPr/>
          <p:nvPr/>
        </p:nvCxnSpPr>
        <p:spPr>
          <a:xfrm>
            <a:off x="2743200" y="1333041"/>
            <a:ext cx="0" cy="636224"/>
          </a:xfrm>
          <a:prstGeom prst="straightConnector1">
            <a:avLst/>
          </a:prstGeom>
          <a:ln w="19050">
            <a:solidFill>
              <a:srgbClr val="00B050"/>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9" name="Down Arrow 88"/>
          <p:cNvSpPr/>
          <p:nvPr/>
        </p:nvSpPr>
        <p:spPr>
          <a:xfrm>
            <a:off x="4724400" y="5786610"/>
            <a:ext cx="304800" cy="265093"/>
          </a:xfrm>
          <a:prstGeom prst="down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sp>
        <p:nvSpPr>
          <p:cNvPr id="91" name="Down Arrow 90"/>
          <p:cNvSpPr/>
          <p:nvPr/>
        </p:nvSpPr>
        <p:spPr>
          <a:xfrm>
            <a:off x="7467600" y="5715918"/>
            <a:ext cx="304800" cy="335785"/>
          </a:xfrm>
          <a:prstGeom prst="down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cxnSp>
        <p:nvCxnSpPr>
          <p:cNvPr id="48" name="Straight Arrow Connector 47"/>
          <p:cNvCxnSpPr/>
          <p:nvPr/>
        </p:nvCxnSpPr>
        <p:spPr>
          <a:xfrm rot="16200000" flipH="1">
            <a:off x="6633072" y="2173077"/>
            <a:ext cx="2050055" cy="228600"/>
          </a:xfrm>
          <a:prstGeom prst="bentConnector3">
            <a:avLst>
              <a:gd name="adj1" fmla="val 862"/>
            </a:avLst>
          </a:prstGeom>
          <a:ln w="19050">
            <a:solidFill>
              <a:schemeClr val="accent6">
                <a:lumMod val="75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7" name="Straight Arrow Connector 47"/>
          <p:cNvCxnSpPr/>
          <p:nvPr/>
        </p:nvCxnSpPr>
        <p:spPr>
          <a:xfrm rot="10800000" flipV="1">
            <a:off x="2971800" y="2888255"/>
            <a:ext cx="2286000" cy="212075"/>
          </a:xfrm>
          <a:prstGeom prst="bentConnector3">
            <a:avLst>
              <a:gd name="adj1" fmla="val 0"/>
            </a:avLst>
          </a:prstGeom>
          <a:ln w="19050">
            <a:solidFill>
              <a:srgbClr val="00B050"/>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61" name="Rounded Rectangle 60"/>
          <p:cNvSpPr/>
          <p:nvPr/>
        </p:nvSpPr>
        <p:spPr>
          <a:xfrm>
            <a:off x="3657600" y="3312405"/>
            <a:ext cx="2612504" cy="2496158"/>
          </a:xfrm>
          <a:prstGeom prst="roundRect">
            <a:avLst/>
          </a:prstGeom>
          <a:solidFill>
            <a:schemeClr val="accent1">
              <a:lumMod val="60000"/>
              <a:lumOff val="4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4" name="Rounded Rectangle 33"/>
          <p:cNvSpPr/>
          <p:nvPr/>
        </p:nvSpPr>
        <p:spPr>
          <a:xfrm rot="16200000">
            <a:off x="4291988" y="2386988"/>
            <a:ext cx="636224" cy="8001000"/>
          </a:xfrm>
          <a:prstGeom prst="roundRect">
            <a:avLst/>
          </a:prstGeom>
          <a:solidFill>
            <a:schemeClr val="accent4">
              <a:lumMod val="60000"/>
              <a:lumOff val="40000"/>
            </a:schemeClr>
          </a:solidFill>
          <a:ln w="22225">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vert" rtlCol="0" anchor="b" anchorCtr="0"/>
          <a:lstStyle/>
          <a:p>
            <a:pPr algn="ctr"/>
            <a:r>
              <a:rPr lang="es-ES_tradnl" sz="1600" spc="100" smtClean="0">
                <a:ln>
                  <a:solidFill>
                    <a:schemeClr val="accent4">
                      <a:lumMod val="50000"/>
                    </a:schemeClr>
                  </a:solidFill>
                </a:ln>
                <a:solidFill>
                  <a:schemeClr val="accent4">
                    <a:lumMod val="50000"/>
                  </a:schemeClr>
                </a:solidFill>
              </a:rPr>
              <a:t>Plataforma de Información y conocimiento:  Mecanismo de Información Global </a:t>
            </a:r>
            <a:r>
              <a:rPr lang="es-ES_tradnl" sz="1600" spc="100" smtClean="0">
                <a:ln>
                  <a:solidFill>
                    <a:schemeClr val="accent4">
                      <a:lumMod val="50000"/>
                    </a:schemeClr>
                  </a:solidFill>
                </a:ln>
                <a:solidFill>
                  <a:schemeClr val="accent4">
                    <a:lumMod val="50000"/>
                  </a:schemeClr>
                </a:solidFill>
                <a:effectLst/>
              </a:rPr>
              <a:t> </a:t>
            </a:r>
          </a:p>
          <a:p>
            <a:pPr algn="ctr"/>
            <a:r>
              <a:rPr lang="es-ES_tradnl" sz="1600" spc="100" smtClean="0">
                <a:ln>
                  <a:solidFill>
                    <a:schemeClr val="accent4">
                      <a:lumMod val="50000"/>
                    </a:schemeClr>
                  </a:solidFill>
                </a:ln>
                <a:solidFill>
                  <a:schemeClr val="accent4">
                    <a:lumMod val="50000"/>
                  </a:schemeClr>
                </a:solidFill>
              </a:rPr>
              <a:t>Sobre CPS, divulgación y comunicación (web, boletín), investigación, etc.</a:t>
            </a:r>
            <a:endParaRPr lang="es-ES_tradnl" sz="1600" spc="100">
              <a:ln>
                <a:solidFill>
                  <a:schemeClr val="accent4">
                    <a:lumMod val="50000"/>
                  </a:schemeClr>
                </a:solidFill>
              </a:ln>
              <a:solidFill>
                <a:schemeClr val="accent4">
                  <a:lumMod val="50000"/>
                </a:schemeClr>
              </a:solidFill>
              <a:effectLst/>
            </a:endParaRPr>
          </a:p>
        </p:txBody>
      </p:sp>
      <p:cxnSp>
        <p:nvCxnSpPr>
          <p:cNvPr id="87" name="Elbow Connector 83"/>
          <p:cNvCxnSpPr/>
          <p:nvPr/>
        </p:nvCxnSpPr>
        <p:spPr>
          <a:xfrm rot="5400000" flipH="1" flipV="1">
            <a:off x="1693844" y="3779705"/>
            <a:ext cx="2403511" cy="762000"/>
          </a:xfrm>
          <a:prstGeom prst="bentConnector3">
            <a:avLst>
              <a:gd name="adj1" fmla="val -368"/>
            </a:avLst>
          </a:prstGeom>
          <a:ln w="19050">
            <a:solidFill>
              <a:srgbClr val="00B050"/>
            </a:solidFill>
            <a:headEnd type="triangle"/>
            <a:tailEnd type="triangle"/>
          </a:ln>
        </p:spPr>
        <p:style>
          <a:lnRef idx="1">
            <a:schemeClr val="dk1"/>
          </a:lnRef>
          <a:fillRef idx="0">
            <a:schemeClr val="dk1"/>
          </a:fillRef>
          <a:effectRef idx="0">
            <a:schemeClr val="dk1"/>
          </a:effectRef>
          <a:fontRef idx="minor">
            <a:schemeClr val="tx1"/>
          </a:fontRef>
        </p:style>
      </p:cxnSp>
      <p:sp>
        <p:nvSpPr>
          <p:cNvPr id="25" name="Rounded Rectangle 24"/>
          <p:cNvSpPr/>
          <p:nvPr/>
        </p:nvSpPr>
        <p:spPr>
          <a:xfrm>
            <a:off x="2375384" y="852157"/>
            <a:ext cx="5176936" cy="46761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_tradnl" smtClean="0">
                <a:solidFill>
                  <a:schemeClr val="bg1"/>
                </a:solidFill>
              </a:rPr>
              <a:t>Consejo</a:t>
            </a:r>
          </a:p>
        </p:txBody>
      </p:sp>
      <p:sp>
        <p:nvSpPr>
          <p:cNvPr id="26" name="Rounded Rectangle 25"/>
          <p:cNvSpPr/>
          <p:nvPr/>
        </p:nvSpPr>
        <p:spPr>
          <a:xfrm>
            <a:off x="2514600" y="1545116"/>
            <a:ext cx="4795936" cy="53442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_tradnl" smtClean="0">
                <a:solidFill>
                  <a:schemeClr val="bg1"/>
                </a:solidFill>
              </a:rPr>
              <a:t>Secretaria (hospedada por UNEP)</a:t>
            </a:r>
            <a:endParaRPr lang="es-ES_tradnl">
              <a:solidFill>
                <a:schemeClr val="bg1"/>
              </a:solidFill>
            </a:endParaRPr>
          </a:p>
        </p:txBody>
      </p:sp>
      <p:sp>
        <p:nvSpPr>
          <p:cNvPr id="31" name="Flowchart: Alternate Process 30"/>
          <p:cNvSpPr/>
          <p:nvPr/>
        </p:nvSpPr>
        <p:spPr>
          <a:xfrm>
            <a:off x="3048000" y="2229633"/>
            <a:ext cx="1128902" cy="764088"/>
          </a:xfrm>
          <a:prstGeom prst="flowChartAlternateProcess">
            <a:avLst/>
          </a:prstGeom>
          <a:solidFill>
            <a:schemeClr val="accent5">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200" dirty="0" smtClean="0">
                <a:solidFill>
                  <a:schemeClr val="tx1"/>
                </a:solidFill>
              </a:rPr>
              <a:t>Puntos focales </a:t>
            </a:r>
            <a:r>
              <a:rPr lang="es-ES_tradnl" sz="1200" dirty="0" smtClean="0">
                <a:solidFill>
                  <a:schemeClr val="tx1"/>
                </a:solidFill>
              </a:rPr>
              <a:t>nacionales y </a:t>
            </a:r>
            <a:r>
              <a:rPr lang="es-ES_tradnl" sz="1200" b="1" dirty="0" smtClean="0">
                <a:solidFill>
                  <a:srgbClr val="FF0000"/>
                </a:solidFill>
              </a:rPr>
              <a:t>de los GP</a:t>
            </a:r>
            <a:endParaRPr lang="es-ES_tradnl" sz="1200" b="1" dirty="0" smtClean="0">
              <a:solidFill>
                <a:srgbClr val="FF0000"/>
              </a:solidFill>
            </a:endParaRPr>
          </a:p>
        </p:txBody>
      </p:sp>
      <p:sp>
        <p:nvSpPr>
          <p:cNvPr id="40" name="Rounded Rectangle 39"/>
          <p:cNvSpPr/>
          <p:nvPr/>
        </p:nvSpPr>
        <p:spPr>
          <a:xfrm>
            <a:off x="228600" y="909810"/>
            <a:ext cx="1676400" cy="918990"/>
          </a:xfrm>
          <a:prstGeom prst="roundRect">
            <a:avLst/>
          </a:prstGeom>
          <a:solidFill>
            <a:schemeClr val="accent2">
              <a:lumMod val="20000"/>
              <a:lumOff val="80000"/>
            </a:schemeClr>
          </a:solidFill>
          <a:ln>
            <a:solidFill>
              <a:schemeClr val="accent3">
                <a:lumMod val="20000"/>
                <a:lumOff val="80000"/>
              </a:schemeClr>
            </a:solidFill>
          </a:ln>
        </p:spPr>
        <p:style>
          <a:lnRef idx="2">
            <a:schemeClr val="dk1"/>
          </a:lnRef>
          <a:fillRef idx="1">
            <a:schemeClr val="lt1"/>
          </a:fillRef>
          <a:effectRef idx="0">
            <a:schemeClr val="dk1"/>
          </a:effectRef>
          <a:fontRef idx="minor">
            <a:schemeClr val="dk1"/>
          </a:fontRef>
        </p:style>
        <p:txBody>
          <a:bodyPr lIns="0" rIns="0" rtlCol="0" anchor="ctr"/>
          <a:lstStyle/>
          <a:p>
            <a:pPr algn="ctr"/>
            <a:r>
              <a:rPr lang="es-ES_tradnl" sz="1600" smtClean="0">
                <a:solidFill>
                  <a:schemeClr val="tx1">
                    <a:lumMod val="95000"/>
                    <a:lumOff val="5000"/>
                  </a:schemeClr>
                </a:solidFill>
              </a:rPr>
              <a:t>ECOSOC </a:t>
            </a:r>
          </a:p>
          <a:p>
            <a:pPr algn="ctr"/>
            <a:r>
              <a:rPr lang="es-ES_tradnl" sz="1400" smtClean="0">
                <a:solidFill>
                  <a:schemeClr val="tx1">
                    <a:lumMod val="95000"/>
                    <a:lumOff val="5000"/>
                  </a:schemeClr>
                </a:solidFill>
              </a:rPr>
              <a:t>Ente interino</a:t>
            </a:r>
            <a:endParaRPr lang="es-ES_tradnl" sz="1400">
              <a:solidFill>
                <a:schemeClr val="tx1">
                  <a:lumMod val="95000"/>
                  <a:lumOff val="5000"/>
                </a:schemeClr>
              </a:solidFill>
            </a:endParaRPr>
          </a:p>
        </p:txBody>
      </p:sp>
      <p:cxnSp>
        <p:nvCxnSpPr>
          <p:cNvPr id="46" name="Straight Arrow Connector 45"/>
          <p:cNvCxnSpPr>
            <a:stCxn id="26" idx="2"/>
          </p:cNvCxnSpPr>
          <p:nvPr/>
        </p:nvCxnSpPr>
        <p:spPr>
          <a:xfrm>
            <a:off x="4912568" y="2079536"/>
            <a:ext cx="7679" cy="1232868"/>
          </a:xfrm>
          <a:prstGeom prst="straightConnector1">
            <a:avLst/>
          </a:prstGeom>
          <a:ln w="190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0" name="Straight Arrow Connector 53"/>
          <p:cNvCxnSpPr/>
          <p:nvPr/>
        </p:nvCxnSpPr>
        <p:spPr>
          <a:xfrm rot="5400000" flipH="1" flipV="1">
            <a:off x="4053442" y="2711297"/>
            <a:ext cx="1195866" cy="6350"/>
          </a:xfrm>
          <a:prstGeom prst="bentConnector3">
            <a:avLst>
              <a:gd name="adj1" fmla="val 50000"/>
            </a:avLst>
          </a:prstGeom>
          <a:ln w="19050">
            <a:solidFill>
              <a:schemeClr val="tx1"/>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flipV="1">
            <a:off x="5638800" y="2110648"/>
            <a:ext cx="0" cy="212075"/>
          </a:xfrm>
          <a:prstGeom prst="straightConnector1">
            <a:avLst/>
          </a:prstGeom>
          <a:ln w="1905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7" name="Left-Right Arrow 16"/>
          <p:cNvSpPr/>
          <p:nvPr/>
        </p:nvSpPr>
        <p:spPr>
          <a:xfrm>
            <a:off x="3040626" y="4090012"/>
            <a:ext cx="464574" cy="215964"/>
          </a:xfrm>
          <a:prstGeom prst="leftRight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sp>
        <p:nvSpPr>
          <p:cNvPr id="18" name="Left-Right Arrow 17"/>
          <p:cNvSpPr/>
          <p:nvPr/>
        </p:nvSpPr>
        <p:spPr>
          <a:xfrm>
            <a:off x="3030898" y="5060939"/>
            <a:ext cx="464574" cy="215964"/>
          </a:xfrm>
          <a:prstGeom prst="leftRight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sp>
        <p:nvSpPr>
          <p:cNvPr id="13" name="Rounded Rectangle 12"/>
          <p:cNvSpPr/>
          <p:nvPr/>
        </p:nvSpPr>
        <p:spPr>
          <a:xfrm>
            <a:off x="3517280" y="4149080"/>
            <a:ext cx="2901546" cy="1645700"/>
          </a:xfrm>
          <a:prstGeom prst="roundRect">
            <a:avLst/>
          </a:prstGeom>
          <a:noFill/>
          <a:ln>
            <a:noFill/>
          </a:ln>
          <a:effectLst/>
        </p:spPr>
        <p:style>
          <a:lnRef idx="1">
            <a:schemeClr val="accent5"/>
          </a:lnRef>
          <a:fillRef idx="2">
            <a:schemeClr val="accent5"/>
          </a:fillRef>
          <a:effectRef idx="1">
            <a:schemeClr val="accent5"/>
          </a:effectRef>
          <a:fontRef idx="minor">
            <a:schemeClr val="dk1"/>
          </a:fontRef>
        </p:style>
        <p:txBody>
          <a:bodyPr/>
          <a:lstStyle/>
          <a:p>
            <a:pPr marL="120650" lvl="0" indent="-120650">
              <a:spcAft>
                <a:spcPts val="600"/>
              </a:spcAft>
              <a:buFont typeface="Arial" pitchFamily="34" charset="0"/>
              <a:buChar char="•"/>
            </a:pPr>
            <a:r>
              <a:rPr lang="es-ES_tradnl" sz="1200" i="1" smtClean="0">
                <a:solidFill>
                  <a:schemeClr val="tx1"/>
                </a:solidFill>
              </a:rPr>
              <a:t>Información al consumidor</a:t>
            </a:r>
          </a:p>
          <a:p>
            <a:pPr marL="120650" lvl="0" indent="-120650">
              <a:spcAft>
                <a:spcPts val="600"/>
              </a:spcAft>
              <a:buFont typeface="Arial" pitchFamily="34" charset="0"/>
              <a:buChar char="•"/>
            </a:pPr>
            <a:r>
              <a:rPr lang="es-ES_tradnl" sz="1200" i="1" smtClean="0">
                <a:solidFill>
                  <a:schemeClr val="tx1"/>
                </a:solidFill>
              </a:rPr>
              <a:t>Estilos de vida sustentables y educación</a:t>
            </a:r>
          </a:p>
          <a:p>
            <a:pPr marL="120650" lvl="0" indent="-120650">
              <a:spcAft>
                <a:spcPts val="600"/>
              </a:spcAft>
              <a:buFont typeface="Arial" pitchFamily="34" charset="0"/>
              <a:buChar char="•"/>
            </a:pPr>
            <a:r>
              <a:rPr lang="es-ES_tradnl" sz="1200" i="1" smtClean="0">
                <a:solidFill>
                  <a:schemeClr val="tx1"/>
                </a:solidFill>
              </a:rPr>
              <a:t>Compras públicas sustentables</a:t>
            </a:r>
          </a:p>
          <a:p>
            <a:pPr marL="120650" lvl="0" indent="-120650">
              <a:spcAft>
                <a:spcPts val="600"/>
              </a:spcAft>
              <a:buFont typeface="Arial" pitchFamily="34" charset="0"/>
              <a:buChar char="•"/>
            </a:pPr>
            <a:r>
              <a:rPr lang="es-ES_tradnl" sz="1200" i="1" smtClean="0">
                <a:solidFill>
                  <a:schemeClr val="tx1"/>
                </a:solidFill>
              </a:rPr>
              <a:t>Construcción y edificios sustentables</a:t>
            </a:r>
          </a:p>
          <a:p>
            <a:pPr marL="120650" indent="-120650">
              <a:spcAft>
                <a:spcPts val="600"/>
              </a:spcAft>
              <a:buFont typeface="Arial" pitchFamily="34" charset="0"/>
              <a:buChar char="•"/>
            </a:pPr>
            <a:r>
              <a:rPr lang="es-ES_tradnl" sz="1200" i="1" smtClean="0">
                <a:solidFill>
                  <a:schemeClr val="tx1"/>
                </a:solidFill>
              </a:rPr>
              <a:t>Turismo sustentable, incluyendo ecoturismo</a:t>
            </a:r>
          </a:p>
        </p:txBody>
      </p:sp>
      <p:sp>
        <p:nvSpPr>
          <p:cNvPr id="60" name="TextBox 59"/>
          <p:cNvSpPr txBox="1"/>
          <p:nvPr/>
        </p:nvSpPr>
        <p:spPr>
          <a:xfrm>
            <a:off x="3581400" y="3241713"/>
            <a:ext cx="2743200" cy="1077218"/>
          </a:xfrm>
          <a:prstGeom prst="rect">
            <a:avLst/>
          </a:prstGeom>
          <a:noFill/>
        </p:spPr>
        <p:txBody>
          <a:bodyPr wrap="square" rtlCol="0">
            <a:spAutoFit/>
          </a:bodyPr>
          <a:lstStyle/>
          <a:p>
            <a:pPr algn="ctr" fontAlgn="auto">
              <a:spcBef>
                <a:spcPts val="0"/>
              </a:spcBef>
              <a:spcAft>
                <a:spcPts val="0"/>
              </a:spcAft>
              <a:defRPr/>
            </a:pPr>
            <a:r>
              <a:rPr lang="es-ES_tradnl" b="1" smtClean="0">
                <a:effectLst>
                  <a:outerShdw blurRad="50800" dist="38100" dir="2700000" algn="tl" rotWithShape="0">
                    <a:prstClr val="black">
                      <a:alpha val="40000"/>
                    </a:prstClr>
                  </a:outerShdw>
                </a:effectLst>
              </a:rPr>
              <a:t>PROGRAMAS</a:t>
            </a:r>
          </a:p>
          <a:p>
            <a:pPr algn="ctr" fontAlgn="auto">
              <a:spcBef>
                <a:spcPts val="0"/>
              </a:spcBef>
              <a:spcAft>
                <a:spcPts val="0"/>
              </a:spcAft>
              <a:defRPr/>
            </a:pPr>
            <a:r>
              <a:rPr lang="es-ES_tradnl" sz="1200" b="1" i="1" smtClean="0"/>
              <a:t>- </a:t>
            </a:r>
            <a:r>
              <a:rPr lang="es-ES_tradnl" sz="1100" b="1" i="1" smtClean="0"/>
              <a:t>Multi stakeholder</a:t>
            </a:r>
          </a:p>
          <a:p>
            <a:pPr algn="ctr" fontAlgn="auto">
              <a:spcBef>
                <a:spcPts val="0"/>
              </a:spcBef>
              <a:spcAft>
                <a:spcPts val="0"/>
              </a:spcAft>
              <a:defRPr/>
            </a:pPr>
            <a:r>
              <a:rPr lang="es-ES_tradnl" sz="1100" b="1" i="1" smtClean="0"/>
              <a:t>- Apoyando la implementación de iniciativas/proyectos regionales  y nacionales sobre CPS</a:t>
            </a:r>
            <a:endParaRPr lang="es-ES_tradnl" sz="1100" b="1" i="1"/>
          </a:p>
        </p:txBody>
      </p:sp>
      <p:sp>
        <p:nvSpPr>
          <p:cNvPr id="11" name="Oval 10"/>
          <p:cNvSpPr/>
          <p:nvPr/>
        </p:nvSpPr>
        <p:spPr>
          <a:xfrm>
            <a:off x="1143000" y="4231395"/>
            <a:ext cx="1512168" cy="801631"/>
          </a:xfrm>
          <a:prstGeom prst="ellipse">
            <a:avLst/>
          </a:prstGeom>
          <a:solidFill>
            <a:schemeClr val="accent3">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tIns="0" rIns="0" bIns="0" anchor="ctr" anchorCtr="0"/>
          <a:lstStyle/>
          <a:p>
            <a:pPr algn="ctr" fontAlgn="auto">
              <a:spcBef>
                <a:spcPts val="0"/>
              </a:spcBef>
              <a:spcAft>
                <a:spcPts val="0"/>
              </a:spcAft>
              <a:defRPr/>
            </a:pPr>
            <a:r>
              <a:rPr lang="es-ES_tradnl" sz="1600" b="1" smtClean="0">
                <a:solidFill>
                  <a:schemeClr val="tx1"/>
                </a:solidFill>
              </a:rPr>
              <a:t>Regional / Sub-regional</a:t>
            </a:r>
          </a:p>
          <a:p>
            <a:pPr algn="ctr" fontAlgn="auto">
              <a:spcBef>
                <a:spcPts val="0"/>
              </a:spcBef>
              <a:spcAft>
                <a:spcPts val="0"/>
              </a:spcAft>
              <a:defRPr/>
            </a:pPr>
            <a:endParaRPr lang="es-ES_tradnl" sz="1100" b="1">
              <a:solidFill>
                <a:schemeClr val="tx1"/>
              </a:solidFill>
            </a:endParaRPr>
          </a:p>
        </p:txBody>
      </p:sp>
      <p:sp>
        <p:nvSpPr>
          <p:cNvPr id="16" name="Oval 15"/>
          <p:cNvSpPr/>
          <p:nvPr/>
        </p:nvSpPr>
        <p:spPr>
          <a:xfrm>
            <a:off x="1295400" y="5079694"/>
            <a:ext cx="1187624" cy="599051"/>
          </a:xfrm>
          <a:prstGeom prst="ellipse">
            <a:avLst/>
          </a:prstGeom>
          <a:solidFill>
            <a:schemeClr val="accent3">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tIns="0" rIns="0" bIns="0" anchor="ctr" anchorCtr="0"/>
          <a:lstStyle/>
          <a:p>
            <a:pPr algn="ctr" fontAlgn="auto">
              <a:spcBef>
                <a:spcPts val="0"/>
              </a:spcBef>
              <a:spcAft>
                <a:spcPts val="0"/>
              </a:spcAft>
              <a:defRPr/>
            </a:pPr>
            <a:r>
              <a:rPr lang="es-ES_tradnl" sz="1600" b="1" smtClean="0">
                <a:solidFill>
                  <a:schemeClr val="tx1"/>
                </a:solidFill>
              </a:rPr>
              <a:t>Nacional</a:t>
            </a:r>
          </a:p>
          <a:p>
            <a:pPr algn="ctr" fontAlgn="auto">
              <a:spcBef>
                <a:spcPts val="0"/>
              </a:spcBef>
              <a:spcAft>
                <a:spcPts val="0"/>
              </a:spcAft>
              <a:defRPr/>
            </a:pPr>
            <a:r>
              <a:rPr lang="es-ES_tradnl" sz="1200" b="1" smtClean="0">
                <a:solidFill>
                  <a:schemeClr val="tx1"/>
                </a:solidFill>
              </a:rPr>
              <a:t>Sub-nacional y local </a:t>
            </a:r>
            <a:endParaRPr lang="es-ES_tradnl" sz="900" b="1">
              <a:solidFill>
                <a:schemeClr val="tx1"/>
              </a:solidFill>
            </a:endParaRPr>
          </a:p>
        </p:txBody>
      </p:sp>
      <p:sp>
        <p:nvSpPr>
          <p:cNvPr id="21" name="Rounded Rectangle 20"/>
          <p:cNvSpPr/>
          <p:nvPr/>
        </p:nvSpPr>
        <p:spPr>
          <a:xfrm>
            <a:off x="838200" y="2888255"/>
            <a:ext cx="2133600" cy="706916"/>
          </a:xfrm>
          <a:prstGeom prst="roundRect">
            <a:avLst/>
          </a:prstGeom>
          <a:noFill/>
          <a:ln>
            <a:noFill/>
          </a:ln>
        </p:spPr>
        <p:style>
          <a:lnRef idx="1">
            <a:schemeClr val="dk1"/>
          </a:lnRef>
          <a:fillRef idx="2">
            <a:schemeClr val="dk1"/>
          </a:fillRef>
          <a:effectRef idx="1">
            <a:schemeClr val="dk1"/>
          </a:effectRef>
          <a:fontRef idx="minor">
            <a:schemeClr val="dk1"/>
          </a:fontRef>
        </p:style>
        <p:txBody>
          <a:bodyPr lIns="0" rIns="0" anchor="ctr"/>
          <a:lstStyle/>
          <a:p>
            <a:pPr algn="ctr" fontAlgn="auto">
              <a:spcBef>
                <a:spcPts val="0"/>
              </a:spcBef>
              <a:spcAft>
                <a:spcPts val="0"/>
              </a:spcAft>
              <a:defRPr/>
            </a:pPr>
            <a:r>
              <a:rPr lang="es-ES_tradnl" sz="1600" b="1" dirty="0" smtClean="0">
                <a:solidFill>
                  <a:schemeClr val="tx1"/>
                </a:solidFill>
                <a:effectLst>
                  <a:outerShdw blurRad="50800" dist="38100" dir="2700000" algn="tl" rotWithShape="0">
                    <a:prstClr val="black">
                      <a:alpha val="40000"/>
                    </a:prstClr>
                  </a:outerShdw>
                </a:effectLst>
              </a:rPr>
              <a:t>CPS </a:t>
            </a:r>
            <a:r>
              <a:rPr lang="es-ES_tradnl" sz="1600" b="1" dirty="0" smtClean="0">
                <a:solidFill>
                  <a:schemeClr val="tx1"/>
                </a:solidFill>
                <a:effectLst>
                  <a:outerShdw blurRad="50800" dist="38100" dir="2700000" algn="tl" rotWithShape="0">
                    <a:prstClr val="black">
                      <a:alpha val="40000"/>
                    </a:prstClr>
                  </a:outerShdw>
                </a:effectLst>
              </a:rPr>
              <a:t>diálogos, iniciativas y mesas redondas a diversos niveles</a:t>
            </a:r>
          </a:p>
        </p:txBody>
      </p:sp>
      <p:sp>
        <p:nvSpPr>
          <p:cNvPr id="35" name="TextBox 34"/>
          <p:cNvSpPr txBox="1"/>
          <p:nvPr/>
        </p:nvSpPr>
        <p:spPr>
          <a:xfrm>
            <a:off x="6934200" y="3312407"/>
            <a:ext cx="1524000" cy="2458551"/>
          </a:xfrm>
          <a:prstGeom prst="roundRect">
            <a:avLst/>
          </a:prstGeom>
          <a:solidFill>
            <a:srgbClr val="FFFFCD"/>
          </a:solidFill>
          <a:ln w="19050">
            <a:solidFill>
              <a:schemeClr val="accent6">
                <a:lumMod val="75000"/>
              </a:schemeClr>
            </a:solidFill>
          </a:ln>
        </p:spPr>
        <p:txBody>
          <a:bodyPr wrap="square" lIns="0" rIns="0" rtlCol="0">
            <a:spAutoFit/>
          </a:bodyPr>
          <a:lstStyle/>
          <a:p>
            <a:pPr algn="ctr"/>
            <a:r>
              <a:rPr lang="es-ES_tradnl" sz="1700" b="1" smtClean="0">
                <a:effectLst>
                  <a:outerShdw blurRad="50800" dist="38100" dir="2700000" algn="tl" rotWithShape="0">
                    <a:prstClr val="black">
                      <a:alpha val="40000"/>
                    </a:prstClr>
                  </a:outerShdw>
                </a:effectLst>
              </a:rPr>
              <a:t>Fondo</a:t>
            </a:r>
          </a:p>
          <a:p>
            <a:pPr algn="ctr"/>
            <a:r>
              <a:rPr lang="es-ES_tradnl" smtClean="0"/>
              <a:t> </a:t>
            </a:r>
            <a:r>
              <a:rPr lang="es-ES_tradnl" sz="1200" smtClean="0"/>
              <a:t>administrado por UNEP</a:t>
            </a:r>
          </a:p>
          <a:p>
            <a:pPr algn="ctr"/>
            <a:endParaRPr lang="es-ES_tradnl" sz="1400" smtClean="0"/>
          </a:p>
          <a:p>
            <a:r>
              <a:rPr lang="es-ES_tradnl" sz="1200" smtClean="0"/>
              <a:t>1) Proveer apoyo general al 10YFP, y</a:t>
            </a:r>
          </a:p>
          <a:p>
            <a:r>
              <a:rPr lang="es-ES_tradnl" sz="1200" smtClean="0"/>
              <a:t>2) Apoyando actividades e implementación de CPS a nivel regional y nacional</a:t>
            </a:r>
          </a:p>
        </p:txBody>
      </p:sp>
      <p:cxnSp>
        <p:nvCxnSpPr>
          <p:cNvPr id="81" name="Straight Arrow Connector 80"/>
          <p:cNvCxnSpPr/>
          <p:nvPr/>
        </p:nvCxnSpPr>
        <p:spPr>
          <a:xfrm flipH="1" flipV="1">
            <a:off x="4648200" y="1333041"/>
            <a:ext cx="11360" cy="191940"/>
          </a:xfrm>
          <a:prstGeom prst="straightConnector1">
            <a:avLst/>
          </a:prstGeom>
          <a:ln w="19050">
            <a:solidFill>
              <a:schemeClr val="tx1"/>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68" name="Oval 67"/>
          <p:cNvSpPr/>
          <p:nvPr/>
        </p:nvSpPr>
        <p:spPr>
          <a:xfrm>
            <a:off x="1219200" y="3595171"/>
            <a:ext cx="1296144" cy="576095"/>
          </a:xfrm>
          <a:prstGeom prst="ellipse">
            <a:avLst/>
          </a:prstGeom>
          <a:solidFill>
            <a:schemeClr val="accent3">
              <a:lumMod val="40000"/>
              <a:lumOff val="60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none" lIns="0" tIns="0" rIns="0" bIns="0" anchor="ctr" anchorCtr="0"/>
          <a:lstStyle/>
          <a:p>
            <a:pPr algn="ctr" fontAlgn="auto">
              <a:spcBef>
                <a:spcPts val="0"/>
              </a:spcBef>
              <a:spcAft>
                <a:spcPts val="0"/>
              </a:spcAft>
              <a:defRPr/>
            </a:pPr>
            <a:r>
              <a:rPr lang="es-ES_tradnl" sz="1600" b="1" smtClean="0">
                <a:solidFill>
                  <a:schemeClr val="tx1"/>
                </a:solidFill>
              </a:rPr>
              <a:t>Internacional</a:t>
            </a:r>
          </a:p>
        </p:txBody>
      </p:sp>
      <p:cxnSp>
        <p:nvCxnSpPr>
          <p:cNvPr id="71" name="Straight Arrow Connector 70"/>
          <p:cNvCxnSpPr/>
          <p:nvPr/>
        </p:nvCxnSpPr>
        <p:spPr>
          <a:xfrm flipH="1">
            <a:off x="1934816" y="1085966"/>
            <a:ext cx="360040" cy="0"/>
          </a:xfrm>
          <a:prstGeom prst="straightConnector1">
            <a:avLst/>
          </a:prstGeom>
          <a:ln w="19050">
            <a:solidFill>
              <a:schemeClr val="tx1"/>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07" name="Rounded Rectangle 106"/>
          <p:cNvSpPr/>
          <p:nvPr/>
        </p:nvSpPr>
        <p:spPr>
          <a:xfrm>
            <a:off x="630682" y="2780928"/>
            <a:ext cx="2357141" cy="3005681"/>
          </a:xfrm>
          <a:prstGeom prst="roundRect">
            <a:avLst/>
          </a:prstGeom>
          <a:no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6" name="Down Arrow 85"/>
          <p:cNvSpPr/>
          <p:nvPr/>
        </p:nvSpPr>
        <p:spPr>
          <a:xfrm>
            <a:off x="1676400" y="5786610"/>
            <a:ext cx="304800" cy="265093"/>
          </a:xfrm>
          <a:prstGeom prst="down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sp>
        <p:nvSpPr>
          <p:cNvPr id="29" name="Flowchart: Alternate Process 28"/>
          <p:cNvSpPr/>
          <p:nvPr/>
        </p:nvSpPr>
        <p:spPr>
          <a:xfrm>
            <a:off x="5105400" y="2322723"/>
            <a:ext cx="1226061" cy="601223"/>
          </a:xfrm>
          <a:prstGeom prst="flowChartAlternateProcess">
            <a:avLst/>
          </a:prstGeom>
          <a:solidFill>
            <a:schemeClr val="accent5">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1200" smtClean="0">
                <a:solidFill>
                  <a:schemeClr val="tx1"/>
                </a:solidFill>
              </a:rPr>
              <a:t>Grupo UN inteagencial de coordinación</a:t>
            </a:r>
            <a:endParaRPr lang="es-ES_tradnl" sz="1200">
              <a:solidFill>
                <a:schemeClr val="tx1"/>
              </a:solidFill>
            </a:endParaRPr>
          </a:p>
        </p:txBody>
      </p:sp>
      <p:cxnSp>
        <p:nvCxnSpPr>
          <p:cNvPr id="69" name="Straight Arrow Connector 68"/>
          <p:cNvCxnSpPr/>
          <p:nvPr/>
        </p:nvCxnSpPr>
        <p:spPr>
          <a:xfrm flipH="1">
            <a:off x="1905000" y="1686499"/>
            <a:ext cx="609600" cy="0"/>
          </a:xfrm>
          <a:prstGeom prst="straightConnector1">
            <a:avLst/>
          </a:prstGeom>
          <a:ln w="19050">
            <a:solidFill>
              <a:schemeClr val="tx1"/>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4" name="Left-Right Arrow 73"/>
          <p:cNvSpPr/>
          <p:nvPr/>
        </p:nvSpPr>
        <p:spPr>
          <a:xfrm>
            <a:off x="6393426" y="5079694"/>
            <a:ext cx="464574" cy="215964"/>
          </a:xfrm>
          <a:prstGeom prst="leftRight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sp>
        <p:nvSpPr>
          <p:cNvPr id="75" name="Left-Right Arrow 74"/>
          <p:cNvSpPr/>
          <p:nvPr/>
        </p:nvSpPr>
        <p:spPr>
          <a:xfrm>
            <a:off x="6393426" y="4090012"/>
            <a:ext cx="464574" cy="215964"/>
          </a:xfrm>
          <a:prstGeom prst="leftRight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cxnSp>
        <p:nvCxnSpPr>
          <p:cNvPr id="80" name="Straight Arrow Connector 79"/>
          <p:cNvCxnSpPr/>
          <p:nvPr/>
        </p:nvCxnSpPr>
        <p:spPr>
          <a:xfrm>
            <a:off x="7315200" y="1827882"/>
            <a:ext cx="457200" cy="0"/>
          </a:xfrm>
          <a:prstGeom prst="straightConnector1">
            <a:avLst/>
          </a:prstGeom>
          <a:ln w="19050">
            <a:solidFill>
              <a:schemeClr val="accent6">
                <a:lumMod val="75000"/>
              </a:schemeClr>
            </a:solidFill>
            <a:prstDash val="solid"/>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Arrow Connector 95"/>
          <p:cNvCxnSpPr/>
          <p:nvPr/>
        </p:nvCxnSpPr>
        <p:spPr>
          <a:xfrm flipV="1">
            <a:off x="3581400" y="2060544"/>
            <a:ext cx="0" cy="212075"/>
          </a:xfrm>
          <a:prstGeom prst="straightConnector1">
            <a:avLst/>
          </a:prstGeom>
          <a:ln w="1905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04" name="Straight Arrow Connector 47"/>
          <p:cNvCxnSpPr>
            <a:stCxn id="31" idx="2"/>
          </p:cNvCxnSpPr>
          <p:nvPr/>
        </p:nvCxnSpPr>
        <p:spPr>
          <a:xfrm rot="16200000" flipH="1">
            <a:off x="5610040" y="996131"/>
            <a:ext cx="164772" cy="4159951"/>
          </a:xfrm>
          <a:prstGeom prst="bentConnector2">
            <a:avLst/>
          </a:prstGeom>
          <a:ln w="19050">
            <a:solidFill>
              <a:schemeClr val="accent6">
                <a:lumMod val="75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132" name="Picture 131" descr="10YFP_Full Color GRADIENT-01.jpg"/>
          <p:cNvPicPr>
            <a:picLocks noChangeAspect="1"/>
          </p:cNvPicPr>
          <p:nvPr/>
        </p:nvPicPr>
        <p:blipFill>
          <a:blip r:embed="rId3" cstate="print"/>
          <a:stretch>
            <a:fillRect/>
          </a:stretch>
        </p:blipFill>
        <p:spPr>
          <a:xfrm>
            <a:off x="0" y="0"/>
            <a:ext cx="1261367" cy="838200"/>
          </a:xfrm>
          <a:prstGeom prst="rect">
            <a:avLst/>
          </a:prstGeom>
        </p:spPr>
      </p:pic>
      <p:sp>
        <p:nvSpPr>
          <p:cNvPr id="55" name="Left-Right Arrow 54"/>
          <p:cNvSpPr/>
          <p:nvPr/>
        </p:nvSpPr>
        <p:spPr>
          <a:xfrm rot="16200000" flipV="1">
            <a:off x="5510212" y="3005137"/>
            <a:ext cx="333376" cy="228600"/>
          </a:xfrm>
          <a:prstGeom prst="leftRightArrow">
            <a:avLst/>
          </a:prstGeom>
          <a:solidFill>
            <a:schemeClr val="accent5">
              <a:lumMod val="75000"/>
            </a:schemeClr>
          </a:solidFill>
          <a:ln>
            <a:solidFill>
              <a:schemeClr val="accent5">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97909" y="1054038"/>
            <a:ext cx="7772400" cy="6186309"/>
          </a:xfrm>
          <a:prstGeom prst="rect">
            <a:avLst/>
          </a:prstGeom>
        </p:spPr>
        <p:txBody>
          <a:bodyPr>
            <a:spAutoFit/>
          </a:bodyPr>
          <a:lstStyle/>
          <a:p>
            <a:pPr>
              <a:defRPr/>
            </a:pPr>
            <a:r>
              <a:rPr lang="es-MX" i="1" dirty="0" smtClean="0">
                <a:solidFill>
                  <a:srgbClr val="404040"/>
                </a:solidFill>
                <a:latin typeface="+mn-lt"/>
                <a:cs typeface="+mn-cs"/>
              </a:rPr>
              <a:t>Basada en:</a:t>
            </a:r>
            <a:endParaRPr lang="es-MX" i="1" dirty="0">
              <a:solidFill>
                <a:srgbClr val="404040"/>
              </a:solidFill>
              <a:latin typeface="+mn-lt"/>
              <a:cs typeface="+mn-cs"/>
            </a:endParaRPr>
          </a:p>
          <a:p>
            <a:pPr>
              <a:defRPr/>
            </a:pPr>
            <a:endParaRPr lang="es-PA" dirty="0">
              <a:solidFill>
                <a:srgbClr val="404040"/>
              </a:solidFill>
              <a:latin typeface="+mn-lt"/>
              <a:cs typeface="+mn-cs"/>
            </a:endParaRPr>
          </a:p>
          <a:p>
            <a:pPr>
              <a:defRPr/>
            </a:pPr>
            <a:r>
              <a:rPr lang="es-PA" dirty="0">
                <a:solidFill>
                  <a:srgbClr val="404040"/>
                </a:solidFill>
                <a:latin typeface="+mn-lt"/>
                <a:cs typeface="+mn-cs"/>
              </a:rPr>
              <a:t> </a:t>
            </a:r>
            <a:r>
              <a:rPr lang="en-US" dirty="0">
                <a:solidFill>
                  <a:srgbClr val="404040"/>
                </a:solidFill>
                <a:latin typeface="+mn-lt"/>
                <a:cs typeface="+mn-cs"/>
              </a:rPr>
              <a:t>1. </a:t>
            </a:r>
            <a:r>
              <a:rPr lang="en-US" dirty="0" err="1" smtClean="0">
                <a:solidFill>
                  <a:srgbClr val="404040"/>
                </a:solidFill>
                <a:latin typeface="+mn-lt"/>
                <a:cs typeface="+mn-cs"/>
              </a:rPr>
              <a:t>Estrategia</a:t>
            </a:r>
            <a:r>
              <a:rPr lang="en-US" dirty="0" smtClean="0">
                <a:solidFill>
                  <a:srgbClr val="404040"/>
                </a:solidFill>
                <a:latin typeface="+mn-lt"/>
                <a:cs typeface="+mn-cs"/>
              </a:rPr>
              <a:t> regional de CPS, </a:t>
            </a:r>
            <a:r>
              <a:rPr lang="en-US" dirty="0">
                <a:solidFill>
                  <a:srgbClr val="404040"/>
                </a:solidFill>
                <a:latin typeface="+mn-lt"/>
                <a:cs typeface="+mn-cs"/>
              </a:rPr>
              <a:t>2003, </a:t>
            </a:r>
          </a:p>
          <a:p>
            <a:pPr>
              <a:defRPr/>
            </a:pPr>
            <a:r>
              <a:rPr lang="en-US" dirty="0">
                <a:solidFill>
                  <a:srgbClr val="404040"/>
                </a:solidFill>
                <a:latin typeface="+mn-lt"/>
                <a:cs typeface="+mn-cs"/>
              </a:rPr>
              <a:t>2. </a:t>
            </a:r>
            <a:r>
              <a:rPr lang="en-US" dirty="0" err="1" smtClean="0">
                <a:solidFill>
                  <a:srgbClr val="404040"/>
                </a:solidFill>
                <a:latin typeface="+mn-lt"/>
                <a:cs typeface="+mn-cs"/>
              </a:rPr>
              <a:t>Trabajo</a:t>
            </a:r>
            <a:r>
              <a:rPr lang="en-US" dirty="0" smtClean="0">
                <a:solidFill>
                  <a:srgbClr val="404040"/>
                </a:solidFill>
                <a:latin typeface="+mn-lt"/>
                <a:cs typeface="+mn-cs"/>
              </a:rPr>
              <a:t> del </a:t>
            </a:r>
            <a:r>
              <a:rPr lang="en-US" dirty="0" err="1" smtClean="0">
                <a:solidFill>
                  <a:srgbClr val="404040"/>
                </a:solidFill>
                <a:latin typeface="+mn-lt"/>
                <a:cs typeface="+mn-cs"/>
              </a:rPr>
              <a:t>Consejo</a:t>
            </a:r>
            <a:r>
              <a:rPr lang="en-US" dirty="0" smtClean="0">
                <a:solidFill>
                  <a:srgbClr val="404040"/>
                </a:solidFill>
                <a:latin typeface="+mn-lt"/>
                <a:cs typeface="+mn-cs"/>
              </a:rPr>
              <a:t> Regional de </a:t>
            </a:r>
            <a:r>
              <a:rPr lang="en-US" dirty="0" err="1" smtClean="0">
                <a:solidFill>
                  <a:srgbClr val="404040"/>
                </a:solidFill>
                <a:latin typeface="+mn-lt"/>
                <a:cs typeface="+mn-cs"/>
              </a:rPr>
              <a:t>Expertos</a:t>
            </a:r>
            <a:r>
              <a:rPr lang="en-US" dirty="0" smtClean="0">
                <a:solidFill>
                  <a:srgbClr val="404040"/>
                </a:solidFill>
                <a:latin typeface="+mn-lt"/>
                <a:cs typeface="+mn-cs"/>
              </a:rPr>
              <a:t> de </a:t>
            </a:r>
            <a:r>
              <a:rPr lang="en-US" dirty="0" err="1" smtClean="0">
                <a:solidFill>
                  <a:srgbClr val="404040"/>
                </a:solidFill>
              </a:rPr>
              <a:t>Gobierno</a:t>
            </a:r>
            <a:r>
              <a:rPr lang="en-US" dirty="0" smtClean="0">
                <a:solidFill>
                  <a:srgbClr val="404040"/>
                </a:solidFill>
              </a:rPr>
              <a:t> de CPS, </a:t>
            </a:r>
            <a:r>
              <a:rPr lang="en-US" dirty="0" err="1" smtClean="0">
                <a:solidFill>
                  <a:srgbClr val="404040"/>
                </a:solidFill>
              </a:rPr>
              <a:t>establecido</a:t>
            </a:r>
            <a:r>
              <a:rPr lang="en-US" dirty="0" smtClean="0">
                <a:solidFill>
                  <a:srgbClr val="404040"/>
                </a:solidFill>
              </a:rPr>
              <a:t> en</a:t>
            </a:r>
            <a:r>
              <a:rPr lang="en-US" dirty="0" smtClean="0">
                <a:solidFill>
                  <a:srgbClr val="404040"/>
                </a:solidFill>
                <a:latin typeface="+mn-lt"/>
                <a:cs typeface="+mn-cs"/>
              </a:rPr>
              <a:t> </a:t>
            </a:r>
            <a:r>
              <a:rPr lang="en-US" dirty="0">
                <a:solidFill>
                  <a:srgbClr val="404040"/>
                </a:solidFill>
                <a:latin typeface="+mn-lt"/>
                <a:cs typeface="+mn-cs"/>
              </a:rPr>
              <a:t>2003, </a:t>
            </a:r>
          </a:p>
          <a:p>
            <a:pPr>
              <a:defRPr/>
            </a:pPr>
            <a:r>
              <a:rPr lang="en-US" dirty="0">
                <a:solidFill>
                  <a:srgbClr val="404040"/>
                </a:solidFill>
                <a:latin typeface="+mn-lt"/>
                <a:cs typeface="+mn-cs"/>
              </a:rPr>
              <a:t>3. </a:t>
            </a:r>
            <a:r>
              <a:rPr lang="en-US" dirty="0" err="1" smtClean="0">
                <a:solidFill>
                  <a:srgbClr val="404040"/>
                </a:solidFill>
                <a:latin typeface="+mn-lt"/>
                <a:cs typeface="+mn-cs"/>
              </a:rPr>
              <a:t>Decisión</a:t>
            </a:r>
            <a:r>
              <a:rPr lang="en-US" dirty="0" smtClean="0">
                <a:solidFill>
                  <a:srgbClr val="404040"/>
                </a:solidFill>
                <a:latin typeface="+mn-lt"/>
                <a:cs typeface="+mn-cs"/>
              </a:rPr>
              <a:t> 7 de CPS </a:t>
            </a:r>
            <a:r>
              <a:rPr lang="en-US" dirty="0" err="1" smtClean="0">
                <a:solidFill>
                  <a:srgbClr val="404040"/>
                </a:solidFill>
                <a:latin typeface="+mn-lt"/>
                <a:cs typeface="+mn-cs"/>
              </a:rPr>
              <a:t>adoptada</a:t>
            </a:r>
            <a:r>
              <a:rPr lang="en-US" dirty="0" smtClean="0">
                <a:solidFill>
                  <a:srgbClr val="404040"/>
                </a:solidFill>
                <a:latin typeface="+mn-lt"/>
                <a:cs typeface="+mn-cs"/>
              </a:rPr>
              <a:t> en el </a:t>
            </a:r>
            <a:r>
              <a:rPr lang="en-US" dirty="0" err="1" smtClean="0">
                <a:solidFill>
                  <a:srgbClr val="404040"/>
                </a:solidFill>
                <a:latin typeface="+mn-lt"/>
                <a:cs typeface="+mn-cs"/>
              </a:rPr>
              <a:t>Foro</a:t>
            </a:r>
            <a:r>
              <a:rPr lang="en-US" dirty="0" smtClean="0">
                <a:solidFill>
                  <a:srgbClr val="404040"/>
                </a:solidFill>
                <a:latin typeface="+mn-lt"/>
                <a:cs typeface="+mn-cs"/>
              </a:rPr>
              <a:t> de XIX </a:t>
            </a:r>
            <a:r>
              <a:rPr lang="en-US" dirty="0" err="1" smtClean="0">
                <a:solidFill>
                  <a:srgbClr val="404040"/>
                </a:solidFill>
                <a:latin typeface="+mn-lt"/>
                <a:cs typeface="+mn-cs"/>
              </a:rPr>
              <a:t>Ministros</a:t>
            </a:r>
            <a:r>
              <a:rPr lang="en-US" dirty="0" smtClean="0">
                <a:solidFill>
                  <a:srgbClr val="404040"/>
                </a:solidFill>
                <a:latin typeface="+mn-lt"/>
                <a:cs typeface="+mn-cs"/>
              </a:rPr>
              <a:t> de </a:t>
            </a:r>
            <a:r>
              <a:rPr lang="en-US" dirty="0" err="1" smtClean="0">
                <a:solidFill>
                  <a:srgbClr val="404040"/>
                </a:solidFill>
                <a:latin typeface="+mn-lt"/>
                <a:cs typeface="+mn-cs"/>
              </a:rPr>
              <a:t>Medio</a:t>
            </a:r>
            <a:r>
              <a:rPr lang="en-US" dirty="0" smtClean="0">
                <a:solidFill>
                  <a:srgbClr val="404040"/>
                </a:solidFill>
                <a:latin typeface="+mn-lt"/>
                <a:cs typeface="+mn-cs"/>
              </a:rPr>
              <a:t> </a:t>
            </a:r>
            <a:r>
              <a:rPr lang="en-US" dirty="0" err="1" smtClean="0">
                <a:solidFill>
                  <a:srgbClr val="404040"/>
                </a:solidFill>
                <a:latin typeface="+mn-lt"/>
                <a:cs typeface="+mn-cs"/>
              </a:rPr>
              <a:t>Ambiente</a:t>
            </a:r>
            <a:r>
              <a:rPr lang="en-US" dirty="0" smtClean="0">
                <a:solidFill>
                  <a:srgbClr val="404040"/>
                </a:solidFill>
                <a:latin typeface="+mn-lt"/>
                <a:cs typeface="+mn-cs"/>
              </a:rPr>
              <a:t> de LAC (2014)</a:t>
            </a:r>
            <a:endParaRPr lang="en-US" dirty="0">
              <a:solidFill>
                <a:srgbClr val="404040"/>
              </a:solidFill>
              <a:latin typeface="+mn-lt"/>
              <a:cs typeface="+mn-cs"/>
            </a:endParaRPr>
          </a:p>
          <a:p>
            <a:pPr>
              <a:defRPr/>
            </a:pPr>
            <a:r>
              <a:rPr lang="en-US" dirty="0">
                <a:solidFill>
                  <a:srgbClr val="404040"/>
                </a:solidFill>
                <a:latin typeface="+mn-lt"/>
                <a:cs typeface="+mn-cs"/>
              </a:rPr>
              <a:t>4. </a:t>
            </a:r>
            <a:r>
              <a:rPr lang="en-US" dirty="0" smtClean="0">
                <a:solidFill>
                  <a:srgbClr val="404040"/>
                </a:solidFill>
                <a:latin typeface="+mn-lt"/>
                <a:cs typeface="+mn-cs"/>
              </a:rPr>
              <a:t>El Marco </a:t>
            </a:r>
            <a:r>
              <a:rPr lang="en-US" dirty="0" err="1" smtClean="0">
                <a:solidFill>
                  <a:srgbClr val="404040"/>
                </a:solidFill>
              </a:rPr>
              <a:t>Decenal</a:t>
            </a:r>
            <a:r>
              <a:rPr lang="en-US" dirty="0" smtClean="0">
                <a:solidFill>
                  <a:srgbClr val="404040"/>
                </a:solidFill>
              </a:rPr>
              <a:t> de CPS </a:t>
            </a:r>
            <a:r>
              <a:rPr lang="en-US" dirty="0" err="1" smtClean="0">
                <a:solidFill>
                  <a:srgbClr val="404040"/>
                </a:solidFill>
              </a:rPr>
              <a:t>adoptado</a:t>
            </a:r>
            <a:r>
              <a:rPr lang="en-US" dirty="0" smtClean="0">
                <a:solidFill>
                  <a:srgbClr val="404040"/>
                </a:solidFill>
              </a:rPr>
              <a:t> en</a:t>
            </a:r>
            <a:r>
              <a:rPr lang="en-US" dirty="0" smtClean="0">
                <a:solidFill>
                  <a:srgbClr val="404040"/>
                </a:solidFill>
                <a:latin typeface="+mn-lt"/>
                <a:cs typeface="+mn-cs"/>
              </a:rPr>
              <a:t> </a:t>
            </a:r>
            <a:r>
              <a:rPr lang="en-US" dirty="0">
                <a:solidFill>
                  <a:srgbClr val="404040"/>
                </a:solidFill>
                <a:latin typeface="+mn-lt"/>
                <a:cs typeface="+mn-cs"/>
              </a:rPr>
              <a:t>Rio+20, </a:t>
            </a:r>
            <a:r>
              <a:rPr lang="en-US" dirty="0" smtClean="0">
                <a:solidFill>
                  <a:srgbClr val="404040"/>
                </a:solidFill>
              </a:rPr>
              <a:t>y</a:t>
            </a:r>
            <a:r>
              <a:rPr lang="en-US" dirty="0" smtClean="0">
                <a:solidFill>
                  <a:srgbClr val="404040"/>
                </a:solidFill>
                <a:latin typeface="+mn-lt"/>
                <a:cs typeface="+mn-cs"/>
              </a:rPr>
              <a:t> </a:t>
            </a:r>
            <a:endParaRPr lang="en-US" dirty="0">
              <a:solidFill>
                <a:srgbClr val="404040"/>
              </a:solidFill>
              <a:latin typeface="+mn-lt"/>
              <a:cs typeface="+mn-cs"/>
            </a:endParaRPr>
          </a:p>
          <a:p>
            <a:pPr>
              <a:defRPr/>
            </a:pPr>
            <a:r>
              <a:rPr lang="en-US" dirty="0">
                <a:solidFill>
                  <a:srgbClr val="404040"/>
                </a:solidFill>
                <a:latin typeface="+mn-lt"/>
                <a:cs typeface="+mn-cs"/>
              </a:rPr>
              <a:t>5. </a:t>
            </a:r>
            <a:r>
              <a:rPr lang="en-US" dirty="0" err="1" smtClean="0">
                <a:solidFill>
                  <a:srgbClr val="404040"/>
                </a:solidFill>
                <a:latin typeface="+mn-lt"/>
                <a:cs typeface="+mn-cs"/>
              </a:rPr>
              <a:t>Trabajo</a:t>
            </a:r>
            <a:r>
              <a:rPr lang="en-US" dirty="0" smtClean="0">
                <a:solidFill>
                  <a:srgbClr val="404040"/>
                </a:solidFill>
                <a:latin typeface="+mn-lt"/>
                <a:cs typeface="+mn-cs"/>
              </a:rPr>
              <a:t> en </a:t>
            </a:r>
            <a:r>
              <a:rPr lang="en-US" dirty="0" err="1" smtClean="0">
                <a:solidFill>
                  <a:srgbClr val="404040"/>
                </a:solidFill>
                <a:latin typeface="+mn-lt"/>
                <a:cs typeface="+mn-cs"/>
              </a:rPr>
              <a:t>desarrollo</a:t>
            </a:r>
            <a:r>
              <a:rPr lang="en-US" dirty="0" smtClean="0">
                <a:solidFill>
                  <a:srgbClr val="404040"/>
                </a:solidFill>
                <a:latin typeface="+mn-lt"/>
                <a:cs typeface="+mn-cs"/>
              </a:rPr>
              <a:t> de la agenda de </a:t>
            </a:r>
            <a:r>
              <a:rPr lang="en-US" dirty="0" err="1" smtClean="0">
                <a:solidFill>
                  <a:srgbClr val="404040"/>
                </a:solidFill>
                <a:latin typeface="+mn-lt"/>
                <a:cs typeface="+mn-cs"/>
              </a:rPr>
              <a:t>desarrollo</a:t>
            </a:r>
            <a:r>
              <a:rPr lang="en-US" dirty="0" smtClean="0">
                <a:solidFill>
                  <a:srgbClr val="404040"/>
                </a:solidFill>
                <a:latin typeface="+mn-lt"/>
                <a:cs typeface="+mn-cs"/>
              </a:rPr>
              <a:t> post-2015 y los ODS</a:t>
            </a:r>
          </a:p>
          <a:p>
            <a:pPr>
              <a:defRPr/>
            </a:pPr>
            <a:endParaRPr lang="en-US" dirty="0" smtClean="0">
              <a:solidFill>
                <a:srgbClr val="404040"/>
              </a:solidFill>
            </a:endParaRPr>
          </a:p>
          <a:p>
            <a:pPr>
              <a:defRPr/>
            </a:pPr>
            <a:r>
              <a:rPr lang="en-US" dirty="0" smtClean="0">
                <a:solidFill>
                  <a:srgbClr val="404040"/>
                </a:solidFill>
                <a:latin typeface="+mn-lt"/>
                <a:cs typeface="+mn-cs"/>
              </a:rPr>
              <a:t>9 </a:t>
            </a:r>
            <a:r>
              <a:rPr lang="en-US" dirty="0" err="1" smtClean="0">
                <a:solidFill>
                  <a:srgbClr val="404040"/>
                </a:solidFill>
                <a:latin typeface="+mn-lt"/>
                <a:cs typeface="+mn-cs"/>
              </a:rPr>
              <a:t>prioridades</a:t>
            </a:r>
            <a:r>
              <a:rPr lang="en-US" dirty="0" smtClean="0">
                <a:solidFill>
                  <a:srgbClr val="404040"/>
                </a:solidFill>
                <a:latin typeface="+mn-lt"/>
                <a:cs typeface="+mn-cs"/>
              </a:rPr>
              <a:t>:</a:t>
            </a:r>
          </a:p>
          <a:p>
            <a:pPr>
              <a:defRPr/>
            </a:pPr>
            <a:r>
              <a:rPr lang="es-PA" dirty="0" smtClean="0">
                <a:solidFill>
                  <a:srgbClr val="404040"/>
                </a:solidFill>
              </a:rPr>
              <a:t>1. </a:t>
            </a:r>
            <a:r>
              <a:rPr lang="es-PA" dirty="0" smtClean="0">
                <a:solidFill>
                  <a:srgbClr val="404040"/>
                </a:solidFill>
              </a:rPr>
              <a:t>Políticas, programas y estrategias de CPS </a:t>
            </a:r>
            <a:endParaRPr lang="es-PA" dirty="0" smtClean="0">
              <a:solidFill>
                <a:srgbClr val="404040"/>
              </a:solidFill>
            </a:endParaRPr>
          </a:p>
          <a:p>
            <a:pPr>
              <a:defRPr/>
            </a:pPr>
            <a:r>
              <a:rPr lang="es-PA" dirty="0" smtClean="0">
                <a:solidFill>
                  <a:srgbClr val="404040"/>
                </a:solidFill>
              </a:rPr>
              <a:t>2. </a:t>
            </a:r>
            <a:r>
              <a:rPr lang="es-PA" dirty="0" smtClean="0">
                <a:solidFill>
                  <a:srgbClr val="404040"/>
                </a:solidFill>
              </a:rPr>
              <a:t>Compras públicas sostenibles* </a:t>
            </a:r>
            <a:endParaRPr lang="es-PA" dirty="0" smtClean="0">
              <a:solidFill>
                <a:srgbClr val="404040"/>
              </a:solidFill>
            </a:endParaRPr>
          </a:p>
          <a:p>
            <a:pPr>
              <a:defRPr/>
            </a:pPr>
            <a:r>
              <a:rPr lang="en-US" dirty="0" smtClean="0">
                <a:solidFill>
                  <a:srgbClr val="404040"/>
                </a:solidFill>
              </a:rPr>
              <a:t>3. </a:t>
            </a:r>
            <a:r>
              <a:rPr lang="en-US" dirty="0" err="1" smtClean="0">
                <a:solidFill>
                  <a:srgbClr val="404040"/>
                </a:solidFill>
              </a:rPr>
              <a:t>Estilos</a:t>
            </a:r>
            <a:r>
              <a:rPr lang="en-US" dirty="0" smtClean="0">
                <a:solidFill>
                  <a:srgbClr val="404040"/>
                </a:solidFill>
              </a:rPr>
              <a:t> de Vida </a:t>
            </a:r>
            <a:r>
              <a:rPr lang="en-US" dirty="0" err="1" smtClean="0">
                <a:solidFill>
                  <a:srgbClr val="404040"/>
                </a:solidFill>
              </a:rPr>
              <a:t>Sostenibles</a:t>
            </a:r>
            <a:r>
              <a:rPr lang="en-US" dirty="0" smtClean="0">
                <a:solidFill>
                  <a:srgbClr val="404040"/>
                </a:solidFill>
              </a:rPr>
              <a:t> y </a:t>
            </a:r>
            <a:r>
              <a:rPr lang="en-US" dirty="0" err="1" smtClean="0">
                <a:solidFill>
                  <a:srgbClr val="404040"/>
                </a:solidFill>
              </a:rPr>
              <a:t>educación</a:t>
            </a:r>
            <a:r>
              <a:rPr lang="en-US" dirty="0" smtClean="0">
                <a:solidFill>
                  <a:srgbClr val="404040"/>
                </a:solidFill>
              </a:rPr>
              <a:t>* </a:t>
            </a:r>
            <a:endParaRPr lang="en-US" dirty="0" smtClean="0">
              <a:solidFill>
                <a:srgbClr val="404040"/>
              </a:solidFill>
            </a:endParaRPr>
          </a:p>
          <a:p>
            <a:pPr>
              <a:defRPr/>
            </a:pPr>
            <a:r>
              <a:rPr lang="es-PA" dirty="0" smtClean="0">
                <a:solidFill>
                  <a:srgbClr val="404040"/>
                </a:solidFill>
              </a:rPr>
              <a:t>4. </a:t>
            </a:r>
            <a:r>
              <a:rPr lang="es-PA" dirty="0" smtClean="0">
                <a:solidFill>
                  <a:srgbClr val="404040"/>
                </a:solidFill>
              </a:rPr>
              <a:t>Información al consumidor* </a:t>
            </a:r>
            <a:endParaRPr lang="es-PA" dirty="0" smtClean="0">
              <a:solidFill>
                <a:srgbClr val="404040"/>
              </a:solidFill>
            </a:endParaRPr>
          </a:p>
          <a:p>
            <a:pPr>
              <a:defRPr/>
            </a:pPr>
            <a:r>
              <a:rPr lang="en-US" dirty="0" smtClean="0">
                <a:solidFill>
                  <a:srgbClr val="404040"/>
                </a:solidFill>
              </a:rPr>
              <a:t>5. </a:t>
            </a:r>
            <a:r>
              <a:rPr lang="en-US" dirty="0" err="1" smtClean="0">
                <a:solidFill>
                  <a:srgbClr val="404040"/>
                </a:solidFill>
              </a:rPr>
              <a:t>Turismo</a:t>
            </a:r>
            <a:r>
              <a:rPr lang="en-US" dirty="0" smtClean="0">
                <a:solidFill>
                  <a:srgbClr val="404040"/>
                </a:solidFill>
              </a:rPr>
              <a:t> </a:t>
            </a:r>
            <a:r>
              <a:rPr lang="en-US" dirty="0" err="1" smtClean="0">
                <a:solidFill>
                  <a:srgbClr val="404040"/>
                </a:solidFill>
              </a:rPr>
              <a:t>sostenible</a:t>
            </a:r>
            <a:r>
              <a:rPr lang="en-US" dirty="0" smtClean="0">
                <a:solidFill>
                  <a:srgbClr val="404040"/>
                </a:solidFill>
              </a:rPr>
              <a:t>, </a:t>
            </a:r>
            <a:r>
              <a:rPr lang="en-US" dirty="0" err="1" smtClean="0">
                <a:solidFill>
                  <a:srgbClr val="404040"/>
                </a:solidFill>
              </a:rPr>
              <a:t>incluyendo</a:t>
            </a:r>
            <a:r>
              <a:rPr lang="en-US" dirty="0" smtClean="0">
                <a:solidFill>
                  <a:srgbClr val="404040"/>
                </a:solidFill>
              </a:rPr>
              <a:t> </a:t>
            </a:r>
            <a:r>
              <a:rPr lang="en-US" dirty="0" err="1" smtClean="0">
                <a:solidFill>
                  <a:srgbClr val="404040"/>
                </a:solidFill>
              </a:rPr>
              <a:t>ecoturismo</a:t>
            </a:r>
            <a:r>
              <a:rPr lang="en-US" dirty="0" smtClean="0">
                <a:solidFill>
                  <a:srgbClr val="404040"/>
                </a:solidFill>
              </a:rPr>
              <a:t>* </a:t>
            </a:r>
            <a:endParaRPr lang="en-US" dirty="0" smtClean="0">
              <a:solidFill>
                <a:srgbClr val="404040"/>
              </a:solidFill>
            </a:endParaRPr>
          </a:p>
          <a:p>
            <a:pPr>
              <a:defRPr/>
            </a:pPr>
            <a:r>
              <a:rPr lang="en-US" dirty="0" smtClean="0">
                <a:solidFill>
                  <a:srgbClr val="404040"/>
                </a:solidFill>
              </a:rPr>
              <a:t>6. </a:t>
            </a:r>
            <a:r>
              <a:rPr lang="en-US" dirty="0" err="1" smtClean="0">
                <a:solidFill>
                  <a:srgbClr val="404040"/>
                </a:solidFill>
              </a:rPr>
              <a:t>Edificaciones</a:t>
            </a:r>
            <a:r>
              <a:rPr lang="en-US" dirty="0" smtClean="0">
                <a:solidFill>
                  <a:srgbClr val="404040"/>
                </a:solidFill>
              </a:rPr>
              <a:t> y </a:t>
            </a:r>
            <a:r>
              <a:rPr lang="en-US" dirty="0" err="1" smtClean="0">
                <a:solidFill>
                  <a:srgbClr val="404040"/>
                </a:solidFill>
              </a:rPr>
              <a:t>construcción</a:t>
            </a:r>
            <a:r>
              <a:rPr lang="en-US" dirty="0" smtClean="0">
                <a:solidFill>
                  <a:srgbClr val="404040"/>
                </a:solidFill>
              </a:rPr>
              <a:t> </a:t>
            </a:r>
            <a:r>
              <a:rPr lang="en-US" dirty="0" err="1" smtClean="0">
                <a:solidFill>
                  <a:srgbClr val="404040"/>
                </a:solidFill>
              </a:rPr>
              <a:t>sostenibles</a:t>
            </a:r>
            <a:r>
              <a:rPr lang="en-US" dirty="0" smtClean="0">
                <a:solidFill>
                  <a:srgbClr val="404040"/>
                </a:solidFill>
              </a:rPr>
              <a:t>* </a:t>
            </a:r>
            <a:endParaRPr lang="en-US" dirty="0" smtClean="0">
              <a:solidFill>
                <a:srgbClr val="404040"/>
              </a:solidFill>
            </a:endParaRPr>
          </a:p>
          <a:p>
            <a:pPr>
              <a:defRPr/>
            </a:pPr>
            <a:r>
              <a:rPr lang="es-PA" dirty="0" smtClean="0">
                <a:solidFill>
                  <a:srgbClr val="404040"/>
                </a:solidFill>
              </a:rPr>
              <a:t>7. </a:t>
            </a:r>
            <a:r>
              <a:rPr lang="es-PA" dirty="0" smtClean="0">
                <a:solidFill>
                  <a:srgbClr val="404040"/>
                </a:solidFill>
              </a:rPr>
              <a:t>Sistemas alimentarios sostenibles* </a:t>
            </a:r>
            <a:endParaRPr lang="es-PA" dirty="0" smtClean="0">
              <a:solidFill>
                <a:srgbClr val="404040"/>
              </a:solidFill>
            </a:endParaRPr>
          </a:p>
          <a:p>
            <a:pPr>
              <a:defRPr/>
            </a:pPr>
            <a:r>
              <a:rPr lang="en-US" dirty="0" smtClean="0">
                <a:solidFill>
                  <a:srgbClr val="404040"/>
                </a:solidFill>
              </a:rPr>
              <a:t>8. </a:t>
            </a:r>
            <a:r>
              <a:rPr lang="en-US" dirty="0" err="1" smtClean="0">
                <a:solidFill>
                  <a:srgbClr val="404040"/>
                </a:solidFill>
              </a:rPr>
              <a:t>Pequeñas</a:t>
            </a:r>
            <a:r>
              <a:rPr lang="en-US" dirty="0" smtClean="0">
                <a:solidFill>
                  <a:srgbClr val="404040"/>
                </a:solidFill>
              </a:rPr>
              <a:t> y </a:t>
            </a:r>
            <a:r>
              <a:rPr lang="en-US" dirty="0" err="1" smtClean="0">
                <a:solidFill>
                  <a:srgbClr val="404040"/>
                </a:solidFill>
              </a:rPr>
              <a:t>medianas</a:t>
            </a:r>
            <a:r>
              <a:rPr lang="en-US" dirty="0" smtClean="0">
                <a:solidFill>
                  <a:srgbClr val="404040"/>
                </a:solidFill>
              </a:rPr>
              <a:t> </a:t>
            </a:r>
            <a:r>
              <a:rPr lang="en-US" dirty="0" err="1" smtClean="0">
                <a:solidFill>
                  <a:srgbClr val="404040"/>
                </a:solidFill>
              </a:rPr>
              <a:t>empresas</a:t>
            </a:r>
            <a:r>
              <a:rPr lang="en-US" dirty="0" smtClean="0">
                <a:solidFill>
                  <a:srgbClr val="404040"/>
                </a:solidFill>
              </a:rPr>
              <a:t> (</a:t>
            </a:r>
            <a:r>
              <a:rPr lang="en-US" dirty="0" err="1" smtClean="0">
                <a:solidFill>
                  <a:srgbClr val="404040"/>
                </a:solidFill>
              </a:rPr>
              <a:t>Pymes</a:t>
            </a:r>
            <a:r>
              <a:rPr lang="en-US" dirty="0" smtClean="0">
                <a:solidFill>
                  <a:srgbClr val="404040"/>
                </a:solidFill>
              </a:rPr>
              <a:t>)</a:t>
            </a:r>
            <a:endParaRPr lang="en-US" dirty="0" smtClean="0">
              <a:solidFill>
                <a:srgbClr val="404040"/>
              </a:solidFill>
            </a:endParaRPr>
          </a:p>
          <a:p>
            <a:pPr>
              <a:defRPr/>
            </a:pPr>
            <a:r>
              <a:rPr lang="es-PA" dirty="0" smtClean="0">
                <a:solidFill>
                  <a:srgbClr val="404040"/>
                </a:solidFill>
              </a:rPr>
              <a:t>9. </a:t>
            </a:r>
            <a:r>
              <a:rPr lang="es-PA" dirty="0" smtClean="0">
                <a:solidFill>
                  <a:srgbClr val="404040"/>
                </a:solidFill>
              </a:rPr>
              <a:t>Gestión integral de residuos</a:t>
            </a:r>
            <a:endParaRPr lang="es-PA" dirty="0" smtClean="0">
              <a:solidFill>
                <a:srgbClr val="404040"/>
              </a:solidFill>
            </a:endParaRPr>
          </a:p>
          <a:p>
            <a:pPr>
              <a:defRPr/>
            </a:pPr>
            <a:endParaRPr lang="en-US" dirty="0" smtClean="0">
              <a:solidFill>
                <a:srgbClr val="404040"/>
              </a:solidFill>
              <a:latin typeface="+mn-lt"/>
              <a:cs typeface="+mn-cs"/>
            </a:endParaRPr>
          </a:p>
          <a:p>
            <a:pPr>
              <a:defRPr/>
            </a:pPr>
            <a:r>
              <a:rPr lang="en-US" dirty="0" smtClean="0">
                <a:solidFill>
                  <a:srgbClr val="404040"/>
                </a:solidFill>
                <a:latin typeface="+mn-lt"/>
                <a:cs typeface="+mn-cs"/>
              </a:rPr>
              <a:t> </a:t>
            </a:r>
            <a:endParaRPr lang="en-US" dirty="0">
              <a:solidFill>
                <a:srgbClr val="404040"/>
              </a:solidFill>
              <a:latin typeface="+mn-lt"/>
              <a:cs typeface="+mn-cs"/>
            </a:endParaRPr>
          </a:p>
        </p:txBody>
      </p:sp>
      <p:sp>
        <p:nvSpPr>
          <p:cNvPr id="9" name="Content Placeholder 1"/>
          <p:cNvSpPr txBox="1">
            <a:spLocks/>
          </p:cNvSpPr>
          <p:nvPr/>
        </p:nvSpPr>
        <p:spPr>
          <a:xfrm>
            <a:off x="1828800" y="-325676"/>
            <a:ext cx="5661764" cy="1143000"/>
          </a:xfrm>
          <a:prstGeom prst="rect">
            <a:avLst/>
          </a:prstGeom>
        </p:spPr>
        <p:txBody>
          <a:bodyPr/>
          <a:lstStyle/>
          <a:p>
            <a:pPr algn="ctr" eaLnBrk="0" hangingPunct="0">
              <a:lnSpc>
                <a:spcPct val="90000"/>
              </a:lnSpc>
              <a:spcBef>
                <a:spcPts val="1200"/>
              </a:spcBef>
              <a:spcAft>
                <a:spcPts val="200"/>
              </a:spcAft>
              <a:buFontTx/>
              <a:buBlip>
                <a:blip r:embed="rId3"/>
              </a:buBlip>
              <a:defRPr/>
            </a:pPr>
            <a:endParaRPr lang="es-PA" b="1" dirty="0">
              <a:solidFill>
                <a:srgbClr val="404040"/>
              </a:solidFill>
              <a:latin typeface="+mn-lt"/>
              <a:cs typeface="+mn-cs"/>
            </a:endParaRPr>
          </a:p>
          <a:p>
            <a:pPr algn="ctr" eaLnBrk="0" hangingPunct="0">
              <a:lnSpc>
                <a:spcPct val="90000"/>
              </a:lnSpc>
              <a:spcBef>
                <a:spcPts val="1200"/>
              </a:spcBef>
              <a:spcAft>
                <a:spcPts val="200"/>
              </a:spcAft>
              <a:buFontTx/>
              <a:buBlip>
                <a:blip r:embed="rId3"/>
              </a:buBlip>
              <a:defRPr/>
            </a:pPr>
            <a:r>
              <a:rPr lang="en-US" b="1" dirty="0">
                <a:solidFill>
                  <a:srgbClr val="404040"/>
                </a:solidFill>
                <a:latin typeface="+mn-lt"/>
                <a:cs typeface="+mn-cs"/>
              </a:rPr>
              <a:t>Regional Strategy on Sustainable Consumption and Production (SCP) for the 10YFP implementation in Latin-America and the Caribbean (2014-2022)</a:t>
            </a:r>
            <a:endParaRPr lang="fr-FR" b="1" dirty="0">
              <a:solidFill>
                <a:srgbClr val="10488D"/>
              </a:solidFill>
              <a:latin typeface="+mn-lt"/>
              <a:cs typeface="+mn-cs"/>
            </a:endParaRPr>
          </a:p>
          <a:p>
            <a:pPr algn="ctr">
              <a:lnSpc>
                <a:spcPct val="90000"/>
              </a:lnSpc>
              <a:spcBef>
                <a:spcPts val="1200"/>
              </a:spcBef>
              <a:spcAft>
                <a:spcPts val="200"/>
              </a:spcAft>
              <a:buFontTx/>
              <a:buBlip>
                <a:blip r:embed="rId3"/>
              </a:buBlip>
              <a:defRPr/>
            </a:pPr>
            <a:endParaRPr lang="en-US" sz="2000" b="1" dirty="0">
              <a:solidFill>
                <a:srgbClr val="10488D"/>
              </a:solidFill>
              <a:latin typeface="+mn-lt"/>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60540" y="2382032"/>
            <a:ext cx="7772400" cy="3139321"/>
          </a:xfrm>
          <a:prstGeom prst="rect">
            <a:avLst/>
          </a:prstGeom>
        </p:spPr>
        <p:txBody>
          <a:bodyPr>
            <a:spAutoFit/>
          </a:bodyPr>
          <a:lstStyle/>
          <a:p>
            <a:pPr>
              <a:defRPr/>
            </a:pPr>
            <a:r>
              <a:rPr lang="es-MX" dirty="0" smtClean="0"/>
              <a:t>La región de </a:t>
            </a:r>
            <a:r>
              <a:rPr lang="es-MX" dirty="0" smtClean="0"/>
              <a:t>ALC mantiene </a:t>
            </a:r>
            <a:r>
              <a:rPr lang="es-MX" dirty="0" smtClean="0"/>
              <a:t>firme su compromiso para la implementación del Marco Decenal </a:t>
            </a:r>
            <a:r>
              <a:rPr lang="es-MX" dirty="0" smtClean="0"/>
              <a:t>de CPS y presenta algunos avances  en implementación</a:t>
            </a:r>
          </a:p>
          <a:p>
            <a:pPr>
              <a:defRPr/>
            </a:pPr>
            <a:endParaRPr lang="es-MX" dirty="0" smtClean="0">
              <a:solidFill>
                <a:srgbClr val="404040"/>
              </a:solidFill>
              <a:latin typeface="+mn-lt"/>
              <a:cs typeface="+mn-cs"/>
            </a:endParaRPr>
          </a:p>
          <a:p>
            <a:pPr>
              <a:defRPr/>
            </a:pPr>
            <a:r>
              <a:rPr lang="es-MX" dirty="0" smtClean="0">
                <a:solidFill>
                  <a:srgbClr val="404040"/>
                </a:solidFill>
              </a:rPr>
              <a:t>La región </a:t>
            </a:r>
            <a:r>
              <a:rPr lang="es-MX" b="1" dirty="0" smtClean="0">
                <a:solidFill>
                  <a:srgbClr val="404040"/>
                </a:solidFill>
              </a:rPr>
              <a:t>propone</a:t>
            </a:r>
            <a:r>
              <a:rPr lang="es-MX" dirty="0" smtClean="0">
                <a:solidFill>
                  <a:srgbClr val="404040"/>
                </a:solidFill>
              </a:rPr>
              <a:t> (en cuanto a SFP):</a:t>
            </a:r>
          </a:p>
          <a:p>
            <a:pPr lvl="1"/>
            <a:r>
              <a:rPr lang="es-MX" b="1" dirty="0" smtClean="0"/>
              <a:t>- Fortalecer </a:t>
            </a:r>
            <a:r>
              <a:rPr lang="es-MX" b="1" dirty="0" smtClean="0"/>
              <a:t>los Puntos Focales Nacionales (NFP) y los Puntos Focales de los Grupos Principales (SFP) </a:t>
            </a:r>
            <a:r>
              <a:rPr lang="es-MX" dirty="0" smtClean="0"/>
              <a:t>en el ámbito regional. </a:t>
            </a:r>
            <a:endParaRPr lang="es-PA" sz="2000" dirty="0" smtClean="0"/>
          </a:p>
          <a:p>
            <a:pPr lvl="1"/>
            <a:r>
              <a:rPr lang="es-MX" b="1" dirty="0" smtClean="0"/>
              <a:t>- Aumentar </a:t>
            </a:r>
            <a:r>
              <a:rPr lang="es-MX" b="1" dirty="0" smtClean="0"/>
              <a:t>los esfuerzos</a:t>
            </a:r>
            <a:r>
              <a:rPr lang="es-MX" dirty="0" smtClean="0"/>
              <a:t> para incluir activamente en el Marco Decenal la participación de los 9 Grupos Principales a nivel regional, nacional y local. </a:t>
            </a:r>
            <a:endParaRPr lang="es-PA" sz="2000" dirty="0" smtClean="0"/>
          </a:p>
          <a:p>
            <a:pPr lvl="1">
              <a:buFontTx/>
              <a:buChar char="-"/>
            </a:pPr>
            <a:r>
              <a:rPr lang="es-MX" dirty="0" smtClean="0"/>
              <a:t>Incrementar </a:t>
            </a:r>
            <a:r>
              <a:rPr lang="es-MX" dirty="0" smtClean="0"/>
              <a:t>y motivar la </a:t>
            </a:r>
            <a:r>
              <a:rPr lang="es-MX" b="1" dirty="0" smtClean="0"/>
              <a:t>participación del</a:t>
            </a:r>
            <a:r>
              <a:rPr lang="es-MX" dirty="0" smtClean="0"/>
              <a:t> </a:t>
            </a:r>
            <a:r>
              <a:rPr lang="es-MX" b="1" dirty="0" smtClean="0"/>
              <a:t>sector privado</a:t>
            </a:r>
            <a:r>
              <a:rPr lang="es-MX" dirty="0" smtClean="0"/>
              <a:t>, por ejemplo a través de iniciativas de sustentabilidad enfocadas en las áreas de los programas del Marco Decenal.  </a:t>
            </a:r>
            <a:endParaRPr lang="es-MX" dirty="0" smtClean="0"/>
          </a:p>
        </p:txBody>
      </p:sp>
      <p:sp>
        <p:nvSpPr>
          <p:cNvPr id="4" name="Content Placeholder 1"/>
          <p:cNvSpPr txBox="1">
            <a:spLocks/>
          </p:cNvSpPr>
          <p:nvPr/>
        </p:nvSpPr>
        <p:spPr>
          <a:xfrm>
            <a:off x="1828800" y="-125260"/>
            <a:ext cx="5661764" cy="1143000"/>
          </a:xfrm>
          <a:prstGeom prst="rect">
            <a:avLst/>
          </a:prstGeom>
        </p:spPr>
        <p:txBody>
          <a:bodyPr/>
          <a:lstStyle/>
          <a:p>
            <a:pPr algn="ctr" eaLnBrk="0" hangingPunct="0">
              <a:lnSpc>
                <a:spcPct val="90000"/>
              </a:lnSpc>
              <a:spcBef>
                <a:spcPts val="1200"/>
              </a:spcBef>
              <a:spcAft>
                <a:spcPts val="200"/>
              </a:spcAft>
              <a:buFontTx/>
              <a:buBlip>
                <a:blip r:embed="rId3"/>
              </a:buBlip>
              <a:defRPr/>
            </a:pPr>
            <a:endParaRPr lang="es-PA" sz="1400" b="1" dirty="0">
              <a:solidFill>
                <a:srgbClr val="404040"/>
              </a:solidFill>
              <a:latin typeface="+mn-lt"/>
              <a:cs typeface="+mn-cs"/>
            </a:endParaRPr>
          </a:p>
          <a:p>
            <a:pPr algn="ctr"/>
            <a:r>
              <a:rPr lang="es-ES" sz="1400" b="1" dirty="0" smtClean="0"/>
              <a:t>Octava Reunión del Consejo Regional de América Latina y El Caribe sobre Consumo y Producción Sostenibles (CPS): acelerando la implementación regional del Marco Decenal de Programas de CPS  </a:t>
            </a:r>
            <a:endParaRPr lang="es-PA" sz="1400" dirty="0" smtClean="0"/>
          </a:p>
          <a:p>
            <a:pPr algn="ctr"/>
            <a:r>
              <a:rPr lang="es-ES" sz="1400" b="1" dirty="0" smtClean="0"/>
              <a:t>4-5 Mayo 2015</a:t>
            </a:r>
            <a:endParaRPr lang="es-PA" sz="1400" dirty="0" smtClean="0"/>
          </a:p>
          <a:p>
            <a:pPr algn="ctr"/>
            <a:r>
              <a:rPr lang="es-MX" sz="1400" dirty="0" smtClean="0"/>
              <a:t> </a:t>
            </a:r>
            <a:endParaRPr lang="es-PA" sz="1400" dirty="0" smtClean="0"/>
          </a:p>
          <a:p>
            <a:pPr>
              <a:defRPr/>
            </a:pPr>
            <a:endParaRPr lang="en-US" sz="1600" dirty="0" smtClean="0">
              <a:solidFill>
                <a:srgbClr val="404040"/>
              </a:solidFill>
            </a:endParaRPr>
          </a:p>
          <a:p>
            <a:pPr algn="ctr">
              <a:lnSpc>
                <a:spcPct val="90000"/>
              </a:lnSpc>
              <a:spcBef>
                <a:spcPts val="1200"/>
              </a:spcBef>
              <a:spcAft>
                <a:spcPts val="200"/>
              </a:spcAft>
              <a:buFontTx/>
              <a:buBlip>
                <a:blip r:embed="rId3"/>
              </a:buBlip>
              <a:defRPr/>
            </a:pPr>
            <a:endParaRPr lang="en-US" sz="1600" b="1" dirty="0">
              <a:solidFill>
                <a:srgbClr val="10488D"/>
              </a:solidFill>
              <a:latin typeface="+mn-lt"/>
              <a:cs typeface="+mn-cs"/>
            </a:endParaRPr>
          </a:p>
        </p:txBody>
      </p:sp>
      <p:sp>
        <p:nvSpPr>
          <p:cNvPr id="5" name="4 Rectángulo"/>
          <p:cNvSpPr/>
          <p:nvPr/>
        </p:nvSpPr>
        <p:spPr>
          <a:xfrm>
            <a:off x="1003212" y="1086674"/>
            <a:ext cx="7238913" cy="830997"/>
          </a:xfrm>
          <a:prstGeom prst="rect">
            <a:avLst/>
          </a:prstGeom>
        </p:spPr>
        <p:txBody>
          <a:bodyPr wrap="square">
            <a:spAutoFit/>
          </a:bodyPr>
          <a:lstStyle/>
          <a:p>
            <a:pPr lvl="0" algn="ctr">
              <a:defRPr/>
            </a:pPr>
            <a:r>
              <a:rPr lang="es-PA" sz="1600" b="1" dirty="0" smtClean="0">
                <a:solidFill>
                  <a:prstClr val="black"/>
                </a:solidFill>
              </a:rPr>
              <a:t>América Latina y el Caribe: propuestas de acción para la Secretaria y el Consejo Global del Marco Decenal de Programas de Consumo y Producción Sostenibles (10YFP)</a:t>
            </a:r>
            <a:endParaRPr lang="es-PA" sz="1600" dirty="0" smtClean="0">
              <a:solidFill>
                <a:prstClr val="black"/>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60540" y="2006252"/>
            <a:ext cx="7772400" cy="3693319"/>
          </a:xfrm>
          <a:prstGeom prst="rect">
            <a:avLst/>
          </a:prstGeom>
        </p:spPr>
        <p:txBody>
          <a:bodyPr>
            <a:spAutoFit/>
          </a:bodyPr>
          <a:lstStyle/>
          <a:p>
            <a:pPr>
              <a:defRPr/>
            </a:pPr>
            <a:r>
              <a:rPr lang="es-MX" dirty="0" smtClean="0">
                <a:solidFill>
                  <a:srgbClr val="404040"/>
                </a:solidFill>
                <a:latin typeface="+mn-lt"/>
                <a:cs typeface="+mn-cs"/>
              </a:rPr>
              <a:t>La regi</a:t>
            </a:r>
            <a:r>
              <a:rPr lang="es-MX" dirty="0" smtClean="0">
                <a:solidFill>
                  <a:srgbClr val="404040"/>
                </a:solidFill>
              </a:rPr>
              <a:t>ón </a:t>
            </a:r>
            <a:r>
              <a:rPr lang="es-MX" b="1" dirty="0" smtClean="0">
                <a:solidFill>
                  <a:srgbClr val="404040"/>
                </a:solidFill>
              </a:rPr>
              <a:t>solicita</a:t>
            </a:r>
            <a:r>
              <a:rPr lang="es-MX" dirty="0" smtClean="0">
                <a:solidFill>
                  <a:srgbClr val="404040"/>
                </a:solidFill>
              </a:rPr>
              <a:t>:</a:t>
            </a:r>
          </a:p>
          <a:p>
            <a:pPr>
              <a:defRPr/>
            </a:pPr>
            <a:endParaRPr lang="es-MX" dirty="0" smtClean="0">
              <a:solidFill>
                <a:srgbClr val="404040"/>
              </a:solidFill>
            </a:endParaRPr>
          </a:p>
          <a:p>
            <a:pPr lvl="1"/>
            <a:r>
              <a:rPr lang="es-MX" dirty="0" smtClean="0"/>
              <a:t>- Se desarrolle </a:t>
            </a:r>
            <a:r>
              <a:rPr lang="es-MX" dirty="0" smtClean="0"/>
              <a:t>y facilite a los Puntos Focales Nacionales y de los Grupos Principales una </a:t>
            </a:r>
            <a:r>
              <a:rPr lang="es-MX" b="1" dirty="0" smtClean="0"/>
              <a:t>“Caja de Herramientas” </a:t>
            </a:r>
            <a:r>
              <a:rPr lang="es-MX" dirty="0" smtClean="0"/>
              <a:t>en línea (E-</a:t>
            </a:r>
            <a:r>
              <a:rPr lang="es-MX" dirty="0" err="1" smtClean="0"/>
              <a:t>library</a:t>
            </a:r>
            <a:r>
              <a:rPr lang="es-MX" dirty="0" smtClean="0"/>
              <a:t>) con la información periódica y actualizada sobre el Marco Decenal y sus programas, así como con el material pertinente para difundir el valor agregado del CPS y del Marco Decenal entre los distintos sectores relevantes. </a:t>
            </a:r>
            <a:endParaRPr lang="es-PA" sz="2000" dirty="0" smtClean="0"/>
          </a:p>
          <a:p>
            <a:pPr lvl="1"/>
            <a:r>
              <a:rPr lang="es-MX" dirty="0" smtClean="0"/>
              <a:t>- Realizar </a:t>
            </a:r>
            <a:r>
              <a:rPr lang="es-MX" dirty="0" smtClean="0"/>
              <a:t>un </a:t>
            </a:r>
            <a:r>
              <a:rPr lang="es-MX" b="1" dirty="0" smtClean="0"/>
              <a:t>mapeo de actores </a:t>
            </a:r>
            <a:r>
              <a:rPr lang="es-MX" dirty="0" smtClean="0"/>
              <a:t>y de acciones realizadas por la sociedad civil organizada y otros actores, a fin de identificar expertos, programas e iniciativas en las áreas de CPS y promover el trabajo conjunto.</a:t>
            </a:r>
            <a:endParaRPr lang="es-PA" sz="2000" dirty="0" smtClean="0"/>
          </a:p>
          <a:p>
            <a:pPr>
              <a:defRPr/>
            </a:pPr>
            <a:endParaRPr lang="es-MX" dirty="0" smtClean="0">
              <a:solidFill>
                <a:srgbClr val="404040"/>
              </a:solidFill>
            </a:endParaRPr>
          </a:p>
          <a:p>
            <a:pPr>
              <a:defRPr/>
            </a:pPr>
            <a:endParaRPr lang="en-US" dirty="0" err="1">
              <a:solidFill>
                <a:srgbClr val="404040"/>
              </a:solidFill>
              <a:latin typeface="+mn-lt"/>
              <a:cs typeface="+mn-cs"/>
            </a:endParaRPr>
          </a:p>
        </p:txBody>
      </p:sp>
      <p:sp>
        <p:nvSpPr>
          <p:cNvPr id="4" name="Content Placeholder 1"/>
          <p:cNvSpPr txBox="1">
            <a:spLocks/>
          </p:cNvSpPr>
          <p:nvPr/>
        </p:nvSpPr>
        <p:spPr>
          <a:xfrm>
            <a:off x="1828800" y="-162838"/>
            <a:ext cx="5661764" cy="1143000"/>
          </a:xfrm>
          <a:prstGeom prst="rect">
            <a:avLst/>
          </a:prstGeom>
        </p:spPr>
        <p:txBody>
          <a:bodyPr/>
          <a:lstStyle/>
          <a:p>
            <a:pPr algn="ctr" eaLnBrk="0" hangingPunct="0">
              <a:lnSpc>
                <a:spcPct val="90000"/>
              </a:lnSpc>
              <a:spcBef>
                <a:spcPts val="1200"/>
              </a:spcBef>
              <a:spcAft>
                <a:spcPts val="200"/>
              </a:spcAft>
              <a:buFontTx/>
              <a:buBlip>
                <a:blip r:embed="rId3"/>
              </a:buBlip>
              <a:defRPr/>
            </a:pPr>
            <a:endParaRPr lang="es-PA" sz="1400" b="1" dirty="0">
              <a:solidFill>
                <a:srgbClr val="404040"/>
              </a:solidFill>
              <a:latin typeface="+mn-lt"/>
              <a:cs typeface="+mn-cs"/>
            </a:endParaRPr>
          </a:p>
          <a:p>
            <a:pPr algn="ctr"/>
            <a:r>
              <a:rPr lang="es-ES" sz="1400" b="1" dirty="0" smtClean="0"/>
              <a:t>Octava Reunión del Consejo Regional de América Latina y El Caribe sobre Consumo y Producción Sostenibles (CPS): acelerando la implementación regional del Marco Decenal de Programas de CPS  </a:t>
            </a:r>
            <a:endParaRPr lang="es-PA" sz="1400" dirty="0" smtClean="0"/>
          </a:p>
          <a:p>
            <a:pPr algn="ctr"/>
            <a:r>
              <a:rPr lang="es-ES" sz="1400" b="1" dirty="0" smtClean="0"/>
              <a:t>4-5 Mayo 2015</a:t>
            </a:r>
            <a:endParaRPr lang="es-PA" sz="1400" dirty="0" smtClean="0"/>
          </a:p>
          <a:p>
            <a:pPr algn="ctr"/>
            <a:r>
              <a:rPr lang="es-MX" sz="1400" dirty="0" smtClean="0"/>
              <a:t> </a:t>
            </a:r>
            <a:endParaRPr lang="es-PA" sz="1400" dirty="0" smtClean="0"/>
          </a:p>
          <a:p>
            <a:pPr>
              <a:defRPr/>
            </a:pPr>
            <a:endParaRPr lang="en-US" sz="1600" dirty="0" smtClean="0">
              <a:solidFill>
                <a:srgbClr val="404040"/>
              </a:solidFill>
            </a:endParaRPr>
          </a:p>
          <a:p>
            <a:pPr algn="ctr">
              <a:lnSpc>
                <a:spcPct val="90000"/>
              </a:lnSpc>
              <a:spcBef>
                <a:spcPts val="1200"/>
              </a:spcBef>
              <a:spcAft>
                <a:spcPts val="200"/>
              </a:spcAft>
              <a:buFontTx/>
              <a:buBlip>
                <a:blip r:embed="rId3"/>
              </a:buBlip>
              <a:defRPr/>
            </a:pPr>
            <a:endParaRPr lang="en-US" sz="1600" b="1" dirty="0">
              <a:solidFill>
                <a:srgbClr val="10488D"/>
              </a:solidFill>
              <a:latin typeface="+mn-lt"/>
              <a:cs typeface="+mn-cs"/>
            </a:endParaRPr>
          </a:p>
        </p:txBody>
      </p:sp>
      <p:sp>
        <p:nvSpPr>
          <p:cNvPr id="5" name="4 Rectángulo"/>
          <p:cNvSpPr/>
          <p:nvPr/>
        </p:nvSpPr>
        <p:spPr>
          <a:xfrm>
            <a:off x="1003212" y="1086674"/>
            <a:ext cx="7238913" cy="830997"/>
          </a:xfrm>
          <a:prstGeom prst="rect">
            <a:avLst/>
          </a:prstGeom>
        </p:spPr>
        <p:txBody>
          <a:bodyPr wrap="square">
            <a:spAutoFit/>
          </a:bodyPr>
          <a:lstStyle/>
          <a:p>
            <a:pPr lvl="0" algn="ctr">
              <a:defRPr/>
            </a:pPr>
            <a:r>
              <a:rPr lang="es-PA" sz="1600" b="1" dirty="0" smtClean="0">
                <a:solidFill>
                  <a:prstClr val="black"/>
                </a:solidFill>
              </a:rPr>
              <a:t>América Latina y el Caribe: propuestas de acción para la Secretaria y el Consejo Global del Marco Decenal de Programas de Consumo y Producción Sostenibles (10YFP)</a:t>
            </a:r>
            <a:endParaRPr lang="es-PA" sz="1600" dirty="0" smtClean="0">
              <a:solidFill>
                <a:prstClr val="black"/>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966E4E12-0E56-491C-850C-1B66DEED4F22}" type="slidenum">
              <a:rPr lang="en-US" smtClean="0"/>
              <a:pPr/>
              <a:t>9</a:t>
            </a:fld>
            <a:endParaRPr lang="en-US"/>
          </a:p>
        </p:txBody>
      </p:sp>
      <p:sp>
        <p:nvSpPr>
          <p:cNvPr id="4" name="Content Placeholder 3"/>
          <p:cNvSpPr>
            <a:spLocks noGrp="1"/>
          </p:cNvSpPr>
          <p:nvPr>
            <p:ph sz="quarter" idx="4294967295"/>
          </p:nvPr>
        </p:nvSpPr>
        <p:spPr>
          <a:xfrm>
            <a:off x="0" y="1171575"/>
            <a:ext cx="8050213" cy="5316538"/>
          </a:xfrm>
          <a:prstGeom prst="rect">
            <a:avLst/>
          </a:prstGeom>
        </p:spPr>
        <p:txBody>
          <a:bodyPr>
            <a:normAutofit/>
          </a:bodyPr>
          <a:lstStyle/>
          <a:p>
            <a:pPr algn="ctr">
              <a:buNone/>
            </a:pPr>
            <a:endParaRPr lang="es-ES_tradnl" dirty="0" smtClean="0"/>
          </a:p>
          <a:p>
            <a:pPr algn="ctr">
              <a:buNone/>
            </a:pPr>
            <a:r>
              <a:rPr lang="es-ES_tradnl" sz="4000" dirty="0" smtClean="0"/>
              <a:t>Gracias</a:t>
            </a:r>
          </a:p>
          <a:p>
            <a:pPr algn="ctr">
              <a:buNone/>
            </a:pPr>
            <a:endParaRPr lang="es-ES_tradnl" sz="2200" dirty="0" smtClean="0"/>
          </a:p>
          <a:p>
            <a:pPr algn="ctr">
              <a:buNone/>
            </a:pPr>
            <a:r>
              <a:rPr lang="es-ES_tradnl" sz="2200" dirty="0" smtClean="0"/>
              <a:t>Para mas información, visita nuestra sitio web: </a:t>
            </a:r>
          </a:p>
          <a:p>
            <a:pPr algn="ctr">
              <a:buNone/>
            </a:pPr>
            <a:r>
              <a:rPr lang="es-ES_tradnl" sz="2200" b="1" dirty="0" smtClean="0">
                <a:solidFill>
                  <a:srgbClr val="FF0000"/>
                </a:solidFill>
                <a:hlinkClick r:id="rId3"/>
              </a:rPr>
              <a:t>http://unep.org/10yfp</a:t>
            </a:r>
            <a:endParaRPr lang="es-ES_tradnl" sz="2200" b="1" dirty="0" smtClean="0">
              <a:solidFill>
                <a:srgbClr val="FF0000"/>
              </a:solidFill>
            </a:endParaRPr>
          </a:p>
          <a:p>
            <a:pPr algn="ctr">
              <a:buNone/>
            </a:pPr>
            <a:endParaRPr lang="es-ES_tradnl" sz="1500" dirty="0" smtClean="0">
              <a:solidFill>
                <a:srgbClr val="FF0000"/>
              </a:solidFill>
            </a:endParaRPr>
          </a:p>
          <a:p>
            <a:pPr algn="ctr">
              <a:buNone/>
            </a:pPr>
            <a:r>
              <a:rPr lang="es-ES_tradnl" sz="2200" dirty="0" smtClean="0"/>
              <a:t>Sitio web del Portal Global de CPS :</a:t>
            </a:r>
          </a:p>
          <a:p>
            <a:pPr algn="ctr">
              <a:buNone/>
            </a:pPr>
            <a:r>
              <a:rPr lang="es-ES_tradnl" sz="2200" b="1" dirty="0" smtClean="0">
                <a:hlinkClick r:id="rId4"/>
              </a:rPr>
              <a:t>http://www.start.scpclearinghouse.org/</a:t>
            </a:r>
            <a:r>
              <a:rPr lang="es-ES_tradnl" sz="2200" b="1" dirty="0" smtClean="0"/>
              <a:t> </a:t>
            </a:r>
          </a:p>
          <a:p>
            <a:pPr algn="ctr">
              <a:buNone/>
            </a:pPr>
            <a:endParaRPr lang="es-ES_tradnl" sz="1500" dirty="0" smtClean="0"/>
          </a:p>
          <a:p>
            <a:pPr algn="ctr">
              <a:buNone/>
            </a:pPr>
            <a:r>
              <a:rPr lang="es-ES_tradnl" sz="2200" dirty="0" smtClean="0"/>
              <a:t>Contacto: Secretaria del 10YFP</a:t>
            </a:r>
          </a:p>
          <a:p>
            <a:pPr algn="ctr">
              <a:buNone/>
            </a:pPr>
            <a:r>
              <a:rPr lang="es-ES_tradnl" sz="2200" b="1" dirty="0" smtClean="0">
                <a:hlinkClick r:id="rId5"/>
              </a:rPr>
              <a:t>10yfp@unep.org</a:t>
            </a:r>
            <a:endParaRPr lang="es-ES_tradnl" sz="2200" b="1" dirty="0" smtClean="0"/>
          </a:p>
          <a:p>
            <a:pPr algn="ctr">
              <a:buNone/>
            </a:pPr>
            <a:endParaRPr lang="es-ES_tradnl" sz="2200" dirty="0" smtClean="0"/>
          </a:p>
          <a:p>
            <a:endParaRPr lang="es-ES_trad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temb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3">
      <a:majorFont>
        <a:latin typeface="Calibri Light"/>
        <a:ea typeface=""/>
        <a:cs typeface=""/>
      </a:majorFont>
      <a:minorFont>
        <a:latin typeface="Calibri"/>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Katemb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33">
      <a:majorFont>
        <a:latin typeface="Calibri Light"/>
        <a:ea typeface=""/>
        <a:cs typeface=""/>
      </a:majorFont>
      <a:minorFont>
        <a:latin typeface="Calibri"/>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1678</TotalTime>
  <Words>1297</Words>
  <Application>Microsoft Office PowerPoint</Application>
  <PresentationFormat>Presentación en pantalla (4:3)</PresentationFormat>
  <Paragraphs>151</Paragraphs>
  <Slides>10</Slides>
  <Notes>8</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Katembo</vt:lpstr>
      <vt:lpstr>1_Katembo</vt:lpstr>
      <vt:lpstr>Diapositiva 1</vt:lpstr>
      <vt:lpstr>Agenda</vt:lpstr>
      <vt:lpstr>Mandato para el 10YFP:  De Rio 92 a Rio+20 </vt:lpstr>
      <vt:lpstr>¿qué es el 10YFP?</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Baraka Amunga</dc:creator>
  <cp:lastModifiedBy>jdomenech</cp:lastModifiedBy>
  <cp:revision>267</cp:revision>
  <dcterms:created xsi:type="dcterms:W3CDTF">2012-11-14T13:11:34Z</dcterms:created>
  <dcterms:modified xsi:type="dcterms:W3CDTF">2015-05-07T15:44:21Z</dcterms:modified>
</cp:coreProperties>
</file>